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sldIdLst>
    <p:sldId id="256" r:id="rId2"/>
    <p:sldId id="257" r:id="rId3"/>
    <p:sldId id="259" r:id="rId4"/>
    <p:sldId id="288" r:id="rId5"/>
    <p:sldId id="258"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94" r:id="rId19"/>
    <p:sldId id="292" r:id="rId20"/>
    <p:sldId id="293" r:id="rId21"/>
    <p:sldId id="304" r:id="rId22"/>
    <p:sldId id="273" r:id="rId23"/>
    <p:sldId id="275" r:id="rId24"/>
    <p:sldId id="276" r:id="rId25"/>
    <p:sldId id="274" r:id="rId26"/>
    <p:sldId id="277" r:id="rId27"/>
    <p:sldId id="278" r:id="rId28"/>
    <p:sldId id="296" r:id="rId29"/>
    <p:sldId id="305" r:id="rId30"/>
    <p:sldId id="307" r:id="rId31"/>
    <p:sldId id="306" r:id="rId32"/>
    <p:sldId id="295" r:id="rId33"/>
    <p:sldId id="303" r:id="rId34"/>
    <p:sldId id="280" r:id="rId35"/>
    <p:sldId id="281" r:id="rId36"/>
    <p:sldId id="284" r:id="rId37"/>
    <p:sldId id="285" r:id="rId38"/>
    <p:sldId id="286" r:id="rId39"/>
    <p:sldId id="287" r:id="rId40"/>
    <p:sldId id="283" r:id="rId41"/>
    <p:sldId id="282" r:id="rId42"/>
    <p:sldId id="308" r:id="rId43"/>
    <p:sldId id="289" r:id="rId44"/>
    <p:sldId id="290" r:id="rId45"/>
    <p:sldId id="297" r:id="rId46"/>
    <p:sldId id="302" r:id="rId47"/>
    <p:sldId id="291" r:id="rId48"/>
    <p:sldId id="298" r:id="rId49"/>
    <p:sldId id="300" r:id="rId50"/>
    <p:sldId id="299" r:id="rId51"/>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8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826074-46AE-4D8F-A602-6B65117A8376}" type="datetimeFigureOut">
              <a:rPr lang="it-IT" smtClean="0"/>
              <a:pPr/>
              <a:t>15/12/2015</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EB1121-24A0-44DB-AD8F-4E851889B378}" type="slidenum">
              <a:rPr lang="it-IT" smtClean="0"/>
              <a:pPr/>
              <a:t>‹N›</a:t>
            </a:fld>
            <a:endParaRPr lang="it-IT"/>
          </a:p>
        </p:txBody>
      </p:sp>
    </p:spTree>
    <p:extLst>
      <p:ext uri="{BB962C8B-B14F-4D97-AF65-F5344CB8AC3E}">
        <p14:creationId xmlns:p14="http://schemas.microsoft.com/office/powerpoint/2010/main" val="21680631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71963405-011E-418B-890B-2E351A85E453}" type="slidenum">
              <a:rPr lang="it-IT" smtClean="0"/>
              <a:pPr/>
              <a:t>40</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71963405-011E-418B-890B-2E351A85E453}" type="slidenum">
              <a:rPr lang="it-IT" smtClean="0"/>
              <a:pPr/>
              <a:t>41</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15/12/2015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15/12/2015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15/12/2015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15/12/2015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4B6055F8-1D02-4417-9241-55C834FD9970}" type="datetimeFigureOut">
              <a:rPr lang="it-IT" smtClean="0"/>
              <a:pPr/>
              <a:t>15/12/2015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4B6055F8-1D02-4417-9241-55C834FD9970}" type="datetimeFigureOut">
              <a:rPr lang="it-IT" smtClean="0"/>
              <a:pPr/>
              <a:t>15/12/2015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4B6055F8-1D02-4417-9241-55C834FD9970}" type="datetimeFigureOut">
              <a:rPr lang="it-IT" smtClean="0"/>
              <a:pPr/>
              <a:t>15/12/2015</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4B6055F8-1D02-4417-9241-55C834FD9970}" type="datetimeFigureOut">
              <a:rPr lang="it-IT" smtClean="0"/>
              <a:pPr/>
              <a:t>15/12/2015</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B6055F8-1D02-4417-9241-55C834FD9970}" type="datetimeFigureOut">
              <a:rPr lang="it-IT" smtClean="0"/>
              <a:pPr/>
              <a:t>15/12/2015</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15/12/2015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15/12/2015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6055F8-1D02-4417-9241-55C834FD9970}" type="datetimeFigureOut">
              <a:rPr lang="it-IT" smtClean="0"/>
              <a:pPr/>
              <a:t>15/12/2015</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07B441-5312-499D-93C3-6E37886527FA}"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body" idx="1"/>
          </p:nvPr>
        </p:nvSpPr>
        <p:spPr>
          <a:xfrm>
            <a:off x="611560" y="836712"/>
            <a:ext cx="7772400" cy="5259387"/>
          </a:xfrm>
          <a:solidFill>
            <a:schemeClr val="accent5">
              <a:lumMod val="40000"/>
              <a:lumOff val="60000"/>
            </a:schemeClr>
          </a:solidFill>
        </p:spPr>
        <p:txBody>
          <a:bodyPr>
            <a:normAutofit/>
          </a:bodyPr>
          <a:lstStyle/>
          <a:p>
            <a:pPr algn="ctr">
              <a:lnSpc>
                <a:spcPct val="80000"/>
              </a:lnSpc>
              <a:buFontTx/>
              <a:buNone/>
            </a:pPr>
            <a:endParaRPr lang="it-IT" b="1" dirty="0" smtClean="0">
              <a:solidFill>
                <a:schemeClr val="accent2"/>
              </a:solidFill>
            </a:endParaRPr>
          </a:p>
          <a:p>
            <a:pPr algn="ctr">
              <a:lnSpc>
                <a:spcPct val="80000"/>
              </a:lnSpc>
              <a:buFontTx/>
              <a:buNone/>
            </a:pPr>
            <a:endParaRPr lang="it-IT" sz="4000" b="1" dirty="0" smtClean="0">
              <a:solidFill>
                <a:srgbClr val="002060"/>
              </a:solidFill>
            </a:endParaRPr>
          </a:p>
          <a:p>
            <a:pPr algn="ctr">
              <a:lnSpc>
                <a:spcPct val="80000"/>
              </a:lnSpc>
              <a:buFontTx/>
              <a:buNone/>
            </a:pPr>
            <a:r>
              <a:rPr lang="it-IT" sz="4000" b="1" dirty="0" smtClean="0">
                <a:solidFill>
                  <a:srgbClr val="002060"/>
                </a:solidFill>
              </a:rPr>
              <a:t>IL PIANO TRIENNALE </a:t>
            </a:r>
          </a:p>
          <a:p>
            <a:pPr algn="ctr">
              <a:lnSpc>
                <a:spcPct val="80000"/>
              </a:lnSpc>
              <a:buFontTx/>
              <a:buNone/>
            </a:pPr>
            <a:r>
              <a:rPr lang="it-IT" sz="4000" b="1" dirty="0" smtClean="0">
                <a:solidFill>
                  <a:srgbClr val="002060"/>
                </a:solidFill>
              </a:rPr>
              <a:t>DELL’OFFERTA FORMATIVA</a:t>
            </a:r>
          </a:p>
          <a:p>
            <a:pPr algn="ctr">
              <a:lnSpc>
                <a:spcPct val="80000"/>
              </a:lnSpc>
              <a:buFontTx/>
              <a:buNone/>
            </a:pPr>
            <a:endParaRPr lang="it-IT" sz="4000" b="1" dirty="0" smtClean="0">
              <a:solidFill>
                <a:srgbClr val="FF0000"/>
              </a:solidFill>
            </a:endParaRPr>
          </a:p>
          <a:p>
            <a:pPr algn="ctr">
              <a:lnSpc>
                <a:spcPct val="80000"/>
              </a:lnSpc>
              <a:buFontTx/>
              <a:buNone/>
            </a:pPr>
            <a:r>
              <a:rPr lang="it-IT" sz="4000" b="1" dirty="0" smtClean="0">
                <a:solidFill>
                  <a:srgbClr val="FF0000"/>
                </a:solidFill>
              </a:rPr>
              <a:t>D</a:t>
            </a:r>
            <a:r>
              <a:rPr lang="it-IT" b="1" dirty="0" smtClean="0">
                <a:solidFill>
                  <a:srgbClr val="FF0000"/>
                </a:solidFill>
              </a:rPr>
              <a:t>ino </a:t>
            </a:r>
            <a:r>
              <a:rPr lang="it-IT" b="1" dirty="0" err="1" smtClean="0">
                <a:solidFill>
                  <a:srgbClr val="FF0000"/>
                </a:solidFill>
              </a:rPr>
              <a:t>Cristanini</a:t>
            </a:r>
            <a:endParaRPr lang="it-IT" b="1" dirty="0" smtClean="0">
              <a:solidFill>
                <a:srgbClr val="FF0000"/>
              </a:solidFill>
            </a:endParaRPr>
          </a:p>
          <a:p>
            <a:pPr algn="ctr">
              <a:lnSpc>
                <a:spcPct val="80000"/>
              </a:lnSpc>
              <a:buFontTx/>
              <a:buNone/>
            </a:pPr>
            <a:endParaRPr lang="it-IT" b="1" dirty="0" smtClean="0">
              <a:solidFill>
                <a:srgbClr val="FF0000"/>
              </a:solidFill>
            </a:endParaRPr>
          </a:p>
          <a:p>
            <a:pPr algn="ctr">
              <a:lnSpc>
                <a:spcPct val="80000"/>
              </a:lnSpc>
              <a:buNone/>
            </a:pPr>
            <a:endParaRPr lang="it-IT" b="1" dirty="0" smtClean="0"/>
          </a:p>
          <a:p>
            <a:pPr algn="ctr">
              <a:lnSpc>
                <a:spcPct val="80000"/>
              </a:lnSpc>
              <a:buFontTx/>
              <a:buNone/>
            </a:pPr>
            <a:endParaRPr lang="it-IT" b="1" dirty="0" smtClean="0">
              <a:solidFill>
                <a:srgbClr val="FF0000"/>
              </a:solidFill>
            </a:endParaRPr>
          </a:p>
          <a:p>
            <a:pPr algn="ctr">
              <a:lnSpc>
                <a:spcPct val="80000"/>
              </a:lnSpc>
              <a:buFontTx/>
              <a:buNone/>
            </a:pPr>
            <a:endParaRPr lang="it-IT" b="1" dirty="0" smtClean="0">
              <a:solidFill>
                <a:schemeClr val="accent2"/>
              </a:solidFill>
            </a:endParaRPr>
          </a:p>
          <a:p>
            <a:pPr algn="ctr">
              <a:lnSpc>
                <a:spcPct val="80000"/>
              </a:lnSpc>
              <a:buFontTx/>
              <a:buNone/>
            </a:pPr>
            <a:endParaRPr lang="it-IT" sz="2800" b="1" dirty="0" smtClean="0">
              <a:solidFill>
                <a:srgbClr val="008000"/>
              </a:solidFill>
            </a:endParaRPr>
          </a:p>
        </p:txBody>
      </p:sp>
    </p:spTree>
    <p:extLst>
      <p:ext uri="{BB962C8B-B14F-4D97-AF65-F5344CB8AC3E}">
        <p14:creationId xmlns:p14="http://schemas.microsoft.com/office/powerpoint/2010/main" val="9565127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5">
              <a:lumMod val="40000"/>
              <a:lumOff val="60000"/>
            </a:schemeClr>
          </a:solidFill>
        </p:spPr>
        <p:txBody>
          <a:bodyPr>
            <a:normAutofit fontScale="90000"/>
          </a:bodyPr>
          <a:lstStyle/>
          <a:p>
            <a:r>
              <a:rPr lang="it-IT" b="1" dirty="0" smtClean="0">
                <a:solidFill>
                  <a:srgbClr val="FF0000"/>
                </a:solidFill>
              </a:rPr>
              <a:t>I BISOGNI EDUCATIVI SPECIALI</a:t>
            </a:r>
            <a:br>
              <a:rPr lang="it-IT" b="1" dirty="0" smtClean="0">
                <a:solidFill>
                  <a:srgbClr val="FF0000"/>
                </a:solidFill>
              </a:rPr>
            </a:br>
            <a:r>
              <a:rPr lang="it-IT" sz="3100" b="1" dirty="0" smtClean="0">
                <a:solidFill>
                  <a:srgbClr val="FF0000"/>
                </a:solidFill>
              </a:rPr>
              <a:t>INDIVIDUALIZZAZIONE E PERSONALIZZAZIONE</a:t>
            </a:r>
          </a:p>
        </p:txBody>
      </p:sp>
      <p:sp>
        <p:nvSpPr>
          <p:cNvPr id="3" name="Segnaposto contenuto 2"/>
          <p:cNvSpPr>
            <a:spLocks noGrp="1"/>
          </p:cNvSpPr>
          <p:nvPr>
            <p:ph idx="1"/>
          </p:nvPr>
        </p:nvSpPr>
        <p:spPr>
          <a:solidFill>
            <a:schemeClr val="accent5">
              <a:lumMod val="40000"/>
              <a:lumOff val="60000"/>
            </a:schemeClr>
          </a:solidFill>
        </p:spPr>
        <p:txBody>
          <a:bodyPr>
            <a:normAutofit fontScale="62500" lnSpcReduction="20000"/>
          </a:bodyPr>
          <a:lstStyle/>
          <a:p>
            <a:pPr algn="ctr">
              <a:buNone/>
            </a:pPr>
            <a:endParaRPr lang="it-IT" sz="2800" b="1" dirty="0" smtClean="0">
              <a:solidFill>
                <a:srgbClr val="002060"/>
              </a:solidFill>
            </a:endParaRPr>
          </a:p>
          <a:p>
            <a:pPr>
              <a:buNone/>
            </a:pPr>
            <a:r>
              <a:rPr lang="it-IT" b="1" dirty="0" smtClean="0">
                <a:solidFill>
                  <a:srgbClr val="002060"/>
                </a:solidFill>
              </a:rPr>
              <a:t>L’ </a:t>
            </a:r>
            <a:r>
              <a:rPr lang="it-IT" b="1" dirty="0" smtClean="0">
                <a:solidFill>
                  <a:srgbClr val="FF0000"/>
                </a:solidFill>
              </a:rPr>
              <a:t>azione formativa individualizzata pone obiettivi comuni per tutti i componenti del gruppo-classe</a:t>
            </a:r>
            <a:r>
              <a:rPr lang="it-IT" b="1" i="1" dirty="0" smtClean="0">
                <a:solidFill>
                  <a:srgbClr val="002060"/>
                </a:solidFill>
              </a:rPr>
              <a:t>, </a:t>
            </a:r>
            <a:r>
              <a:rPr lang="it-IT" b="1" dirty="0" smtClean="0">
                <a:solidFill>
                  <a:srgbClr val="002060"/>
                </a:solidFill>
              </a:rPr>
              <a:t>ma è concepita adattando le metodologie in funzione delle caratteristiche individuali dei discenti, con l’obiettivo di assicurare a tutti il conseguimento delle competenze fondamentali del curricolo, comportando quindi attenzione alle differenze individuali in rapporto ad una pluralità di dimensioni.</a:t>
            </a:r>
          </a:p>
          <a:p>
            <a:pPr>
              <a:buNone/>
            </a:pPr>
            <a:endParaRPr lang="it-IT" b="1" dirty="0" smtClean="0">
              <a:solidFill>
                <a:srgbClr val="002060"/>
              </a:solidFill>
            </a:endParaRPr>
          </a:p>
          <a:p>
            <a:pPr>
              <a:buNone/>
            </a:pPr>
            <a:r>
              <a:rPr lang="it-IT" b="1" dirty="0" smtClean="0">
                <a:solidFill>
                  <a:srgbClr val="002060"/>
                </a:solidFill>
              </a:rPr>
              <a:t>L’ </a:t>
            </a:r>
            <a:r>
              <a:rPr lang="it-IT" b="1" dirty="0" smtClean="0">
                <a:solidFill>
                  <a:srgbClr val="FF0000"/>
                </a:solidFill>
              </a:rPr>
              <a:t>azione formativa personalizzata </a:t>
            </a:r>
            <a:r>
              <a:rPr lang="it-IT" b="1" dirty="0" smtClean="0">
                <a:solidFill>
                  <a:srgbClr val="002060"/>
                </a:solidFill>
              </a:rPr>
              <a:t>ha, in più, l’obiettivo di dare a ciascun alunno l’opportunità di sviluppare al meglio le proprie potenzialità e, quindi, </a:t>
            </a:r>
            <a:r>
              <a:rPr lang="it-IT" b="1" dirty="0" smtClean="0">
                <a:solidFill>
                  <a:srgbClr val="FF0000"/>
                </a:solidFill>
              </a:rPr>
              <a:t>può porsi obiettivi diversi per ciascun discente</a:t>
            </a:r>
            <a:r>
              <a:rPr lang="it-IT" b="1" dirty="0" smtClean="0">
                <a:solidFill>
                  <a:srgbClr val="002060"/>
                </a:solidFill>
              </a:rPr>
              <a:t>, essendo strettamente legata a quella specifica ed unica persona dello studente a cui ci rivolgiamo.</a:t>
            </a:r>
          </a:p>
          <a:p>
            <a:pPr>
              <a:buNone/>
            </a:pPr>
            <a:endParaRPr lang="it-IT" sz="1800" b="1" dirty="0" smtClean="0"/>
          </a:p>
          <a:p>
            <a:pPr>
              <a:buNone/>
            </a:pPr>
            <a:endParaRPr lang="it-IT" sz="1800" b="1" dirty="0" smtClean="0"/>
          </a:p>
          <a:p>
            <a:pPr>
              <a:buNone/>
            </a:pPr>
            <a:r>
              <a:rPr lang="it-IT" sz="2600" b="1" dirty="0" smtClean="0"/>
              <a:t>Linee Guida per il diritto allo studio degli alunni e degli studenti                                                                  con Disturbi Specifici di Apprendimento,  </a:t>
            </a:r>
            <a:r>
              <a:rPr lang="it-IT" sz="2600" b="1" dirty="0" err="1" smtClean="0"/>
              <a:t>Miur</a:t>
            </a:r>
            <a:r>
              <a:rPr lang="it-IT" sz="2600" b="1" dirty="0" smtClean="0"/>
              <a:t> 2011</a:t>
            </a:r>
          </a:p>
          <a:p>
            <a:pPr algn="ctr">
              <a:buNone/>
            </a:pPr>
            <a:endParaRPr lang="it-IT" sz="2800" b="1" dirty="0" smtClean="0">
              <a:solidFill>
                <a:srgbClr val="00206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5">
              <a:lumMod val="40000"/>
              <a:lumOff val="60000"/>
            </a:schemeClr>
          </a:solidFill>
        </p:spPr>
        <p:txBody>
          <a:bodyPr>
            <a:normAutofit fontScale="90000"/>
          </a:bodyPr>
          <a:lstStyle/>
          <a:p>
            <a:r>
              <a:rPr lang="it-IT" b="1" dirty="0" smtClean="0">
                <a:solidFill>
                  <a:srgbClr val="FF0000"/>
                </a:solidFill>
              </a:rPr>
              <a:t/>
            </a:r>
            <a:br>
              <a:rPr lang="it-IT" b="1" dirty="0" smtClean="0">
                <a:solidFill>
                  <a:srgbClr val="FF0000"/>
                </a:solidFill>
              </a:rPr>
            </a:br>
            <a:r>
              <a:rPr lang="it-IT" b="1" dirty="0" smtClean="0">
                <a:solidFill>
                  <a:srgbClr val="FF0000"/>
                </a:solidFill>
              </a:rPr>
              <a:t>I BISOGNI EDUCATIVI SPECIALI</a:t>
            </a:r>
            <a:br>
              <a:rPr lang="it-IT" b="1" dirty="0" smtClean="0">
                <a:solidFill>
                  <a:srgbClr val="FF0000"/>
                </a:solidFill>
              </a:rPr>
            </a:br>
            <a:r>
              <a:rPr lang="it-IT" b="1" dirty="0" smtClean="0">
                <a:solidFill>
                  <a:srgbClr val="FF0000"/>
                </a:solidFill>
              </a:rPr>
              <a:t>INDIVIDUALIZZAZIONE</a:t>
            </a:r>
            <a:br>
              <a:rPr lang="it-IT" b="1" dirty="0" smtClean="0">
                <a:solidFill>
                  <a:srgbClr val="FF0000"/>
                </a:solidFill>
              </a:rPr>
            </a:br>
            <a:endParaRPr lang="it-IT" dirty="0">
              <a:solidFill>
                <a:srgbClr val="FF0000"/>
              </a:solidFill>
            </a:endParaRPr>
          </a:p>
        </p:txBody>
      </p:sp>
      <p:sp>
        <p:nvSpPr>
          <p:cNvPr id="3" name="Segnaposto contenuto 2"/>
          <p:cNvSpPr>
            <a:spLocks noGrp="1"/>
          </p:cNvSpPr>
          <p:nvPr>
            <p:ph idx="1"/>
          </p:nvPr>
        </p:nvSpPr>
        <p:spPr>
          <a:solidFill>
            <a:schemeClr val="accent5">
              <a:lumMod val="40000"/>
              <a:lumOff val="60000"/>
            </a:schemeClr>
          </a:solidFill>
        </p:spPr>
        <p:txBody>
          <a:bodyPr>
            <a:normAutofit/>
          </a:bodyPr>
          <a:lstStyle/>
          <a:p>
            <a:pPr>
              <a:buNone/>
            </a:pPr>
            <a:endParaRPr lang="it-IT" sz="1400" b="1" dirty="0" smtClean="0"/>
          </a:p>
          <a:p>
            <a:pPr>
              <a:buNone/>
            </a:pPr>
            <a:r>
              <a:rPr lang="it-IT" sz="2400" b="1" dirty="0" smtClean="0">
                <a:solidFill>
                  <a:srgbClr val="002060"/>
                </a:solidFill>
              </a:rPr>
              <a:t>La </a:t>
            </a:r>
            <a:r>
              <a:rPr lang="it-IT" sz="2400" b="1" i="1" dirty="0" smtClean="0">
                <a:solidFill>
                  <a:srgbClr val="002060"/>
                </a:solidFill>
              </a:rPr>
              <a:t>didattica individualizzata consiste nelle attività di recupero individuale che può svolgere </a:t>
            </a:r>
            <a:r>
              <a:rPr lang="it-IT" sz="2400" b="1" dirty="0" smtClean="0">
                <a:solidFill>
                  <a:srgbClr val="002060"/>
                </a:solidFill>
              </a:rPr>
              <a:t>l’alunno per potenziare determinate abilità o per acquisire specifiche competenze, anche nell’ambito delle strategie compensative e del metodo di studio; tali attività individualizzate possono essere realizzate nelle fasi di lavoro individuale in classe o in momenti ad esse dedicati, secondo tutte le forme di flessibilità del lavoro scolastico consentite dalla normativa vigente.</a:t>
            </a:r>
          </a:p>
          <a:p>
            <a:pPr>
              <a:buNone/>
            </a:pPr>
            <a:endParaRPr lang="it-IT" sz="1400" b="1" dirty="0" smtClean="0"/>
          </a:p>
          <a:p>
            <a:pPr>
              <a:buNone/>
            </a:pPr>
            <a:r>
              <a:rPr lang="it-IT" sz="1400" b="1" i="1" dirty="0" smtClean="0"/>
              <a:t>Linee Guida per il diritto allo studio degli alunni e degli studenti con Disturbi Specifici di Apprendimento</a:t>
            </a:r>
            <a:r>
              <a:rPr lang="it-IT" sz="1400" b="1" dirty="0" smtClean="0"/>
              <a:t>, </a:t>
            </a:r>
          </a:p>
          <a:p>
            <a:pPr>
              <a:buNone/>
            </a:pPr>
            <a:r>
              <a:rPr lang="it-IT" sz="1400" b="1" dirty="0" err="1" smtClean="0"/>
              <a:t>Miur</a:t>
            </a:r>
            <a:r>
              <a:rPr lang="it-IT" sz="1400" b="1" dirty="0" smtClean="0"/>
              <a:t> 2011</a:t>
            </a:r>
          </a:p>
          <a:p>
            <a:pPr algn="ctr">
              <a:buNone/>
            </a:pPr>
            <a:endParaRPr lang="it-IT" sz="2800" b="1" dirty="0" smtClean="0">
              <a:solidFill>
                <a:srgbClr val="00206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5">
              <a:lumMod val="40000"/>
              <a:lumOff val="60000"/>
            </a:schemeClr>
          </a:solidFill>
        </p:spPr>
        <p:txBody>
          <a:bodyPr>
            <a:normAutofit fontScale="90000"/>
          </a:bodyPr>
          <a:lstStyle/>
          <a:p>
            <a:r>
              <a:rPr lang="it-IT" b="1" dirty="0" smtClean="0">
                <a:solidFill>
                  <a:srgbClr val="FF0000"/>
                </a:solidFill>
              </a:rPr>
              <a:t/>
            </a:r>
            <a:br>
              <a:rPr lang="it-IT" b="1" dirty="0" smtClean="0">
                <a:solidFill>
                  <a:srgbClr val="FF0000"/>
                </a:solidFill>
              </a:rPr>
            </a:br>
            <a:r>
              <a:rPr lang="it-IT" b="1" dirty="0" smtClean="0">
                <a:solidFill>
                  <a:srgbClr val="FF0000"/>
                </a:solidFill>
              </a:rPr>
              <a:t>I BISOGNI EDUCATIVI SPECIALI</a:t>
            </a:r>
            <a:br>
              <a:rPr lang="it-IT" b="1" dirty="0" smtClean="0">
                <a:solidFill>
                  <a:srgbClr val="FF0000"/>
                </a:solidFill>
              </a:rPr>
            </a:br>
            <a:r>
              <a:rPr lang="it-IT" b="1" dirty="0" smtClean="0">
                <a:solidFill>
                  <a:srgbClr val="FF0000"/>
                </a:solidFill>
              </a:rPr>
              <a:t>PERSONALIZZAZIONE</a:t>
            </a:r>
            <a:br>
              <a:rPr lang="it-IT" b="1" dirty="0" smtClean="0">
                <a:solidFill>
                  <a:srgbClr val="FF0000"/>
                </a:solidFill>
              </a:rPr>
            </a:br>
            <a:endParaRPr lang="it-IT" dirty="0">
              <a:solidFill>
                <a:srgbClr val="FF0000"/>
              </a:solidFill>
            </a:endParaRPr>
          </a:p>
        </p:txBody>
      </p:sp>
      <p:sp>
        <p:nvSpPr>
          <p:cNvPr id="3" name="Segnaposto contenuto 2"/>
          <p:cNvSpPr>
            <a:spLocks noGrp="1"/>
          </p:cNvSpPr>
          <p:nvPr>
            <p:ph idx="1"/>
          </p:nvPr>
        </p:nvSpPr>
        <p:spPr>
          <a:solidFill>
            <a:schemeClr val="accent5">
              <a:lumMod val="40000"/>
              <a:lumOff val="60000"/>
            </a:schemeClr>
          </a:solidFill>
        </p:spPr>
        <p:txBody>
          <a:bodyPr>
            <a:normAutofit/>
          </a:bodyPr>
          <a:lstStyle/>
          <a:p>
            <a:pPr>
              <a:buNone/>
            </a:pPr>
            <a:endParaRPr lang="it-IT" sz="1400" b="1" dirty="0" smtClean="0"/>
          </a:p>
          <a:p>
            <a:pPr>
              <a:buNone/>
            </a:pPr>
            <a:r>
              <a:rPr lang="it-IT" sz="2400" b="1" dirty="0" smtClean="0">
                <a:solidFill>
                  <a:srgbClr val="002060"/>
                </a:solidFill>
              </a:rPr>
              <a:t>La </a:t>
            </a:r>
            <a:r>
              <a:rPr lang="it-IT" sz="2400" b="1" i="1" dirty="0" smtClean="0">
                <a:solidFill>
                  <a:srgbClr val="002060"/>
                </a:solidFill>
              </a:rPr>
              <a:t>didattica personalizzata, invece, anche sulla base di quanto indicato nella Legge 53/2003 e </a:t>
            </a:r>
            <a:r>
              <a:rPr lang="it-IT" sz="2400" b="1" dirty="0" smtClean="0">
                <a:solidFill>
                  <a:srgbClr val="002060"/>
                </a:solidFill>
              </a:rPr>
              <a:t>nel Decreto legislativo 59/2004, calibra l’offerta didattica, e le modalità relazionali, sulla specificità ed unicità a livello personale dei bisogni educativi che caratterizzano gli alunni della classe, considerando le differenze individuali soprattutto sotto il profilo qualitativo; si può favorire, così, l’accrescimento dei punti di forza di ciascun alunno, lo sviluppo consapevole delle sue “preferenze” e del suo talento.</a:t>
            </a:r>
          </a:p>
          <a:p>
            <a:endParaRPr lang="it-IT" sz="1400" b="1" dirty="0" smtClean="0"/>
          </a:p>
          <a:p>
            <a:pPr>
              <a:buNone/>
            </a:pPr>
            <a:r>
              <a:rPr lang="it-IT" sz="1400" b="1" i="1" dirty="0" smtClean="0"/>
              <a:t>Linee Guida per il diritto allo studio degli alunni e degli studenti con Disturbi Specifici di Apprendimento</a:t>
            </a:r>
            <a:r>
              <a:rPr lang="it-IT" sz="1400" b="1" dirty="0" smtClean="0"/>
              <a:t>, </a:t>
            </a:r>
          </a:p>
          <a:p>
            <a:pPr>
              <a:buNone/>
            </a:pPr>
            <a:r>
              <a:rPr lang="it-IT" sz="1400" b="1" dirty="0" err="1" smtClean="0"/>
              <a:t>Miur</a:t>
            </a:r>
            <a:r>
              <a:rPr lang="it-IT" sz="1400" b="1" dirty="0" smtClean="0"/>
              <a:t> 2011</a:t>
            </a:r>
          </a:p>
          <a:p>
            <a:pPr algn="ctr">
              <a:buNone/>
            </a:pPr>
            <a:endParaRPr lang="it-IT" sz="2800" b="1" dirty="0" smtClean="0">
              <a:solidFill>
                <a:srgbClr val="00206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260000"/>
          </a:xfrm>
          <a:solidFill>
            <a:schemeClr val="accent5">
              <a:lumMod val="40000"/>
              <a:lumOff val="60000"/>
            </a:schemeClr>
          </a:solidFill>
        </p:spPr>
        <p:txBody>
          <a:bodyPr>
            <a:normAutofit fontScale="90000"/>
          </a:bodyPr>
          <a:lstStyle/>
          <a:p>
            <a:pPr marL="514350" indent="-514350"/>
            <a:r>
              <a:rPr lang="it-IT" b="1" dirty="0" smtClean="0">
                <a:solidFill>
                  <a:srgbClr val="FF0000"/>
                </a:solidFill>
              </a:rPr>
              <a:t>I BISOGNI EDUCATIVI SPECIALI</a:t>
            </a:r>
            <a:br>
              <a:rPr lang="it-IT" b="1" dirty="0" smtClean="0">
                <a:solidFill>
                  <a:srgbClr val="FF0000"/>
                </a:solidFill>
              </a:rPr>
            </a:br>
            <a:r>
              <a:rPr lang="it-IT" sz="2200" b="1" dirty="0" smtClean="0"/>
              <a:t>Strategie e metodologie per favorire l’inclusione degli alunni con disabilità (Linee Guida  </a:t>
            </a:r>
            <a:r>
              <a:rPr lang="it-IT" sz="2200" b="1" dirty="0" err="1" smtClean="0"/>
              <a:t>Miur</a:t>
            </a:r>
            <a:r>
              <a:rPr lang="it-IT" sz="2200" b="1" dirty="0" smtClean="0"/>
              <a:t> 2009)</a:t>
            </a:r>
          </a:p>
        </p:txBody>
      </p:sp>
      <p:sp>
        <p:nvSpPr>
          <p:cNvPr id="3" name="Segnaposto contenuto 2"/>
          <p:cNvSpPr>
            <a:spLocks noGrp="1"/>
          </p:cNvSpPr>
          <p:nvPr>
            <p:ph idx="1"/>
          </p:nvPr>
        </p:nvSpPr>
        <p:spPr>
          <a:solidFill>
            <a:schemeClr val="accent5">
              <a:lumMod val="40000"/>
              <a:lumOff val="60000"/>
            </a:schemeClr>
          </a:solidFill>
        </p:spPr>
        <p:txBody>
          <a:bodyPr>
            <a:normAutofit/>
          </a:bodyPr>
          <a:lstStyle/>
          <a:p>
            <a:pPr algn="ctr">
              <a:buNone/>
            </a:pPr>
            <a:endParaRPr lang="it-IT" sz="2800" b="1" dirty="0" smtClean="0">
              <a:solidFill>
                <a:srgbClr val="002060"/>
              </a:solidFill>
            </a:endParaRPr>
          </a:p>
          <a:p>
            <a:pPr algn="ctr">
              <a:buNone/>
            </a:pPr>
            <a:r>
              <a:rPr lang="it-IT" sz="2800" b="1" dirty="0" smtClean="0">
                <a:solidFill>
                  <a:srgbClr val="002060"/>
                </a:solidFill>
              </a:rPr>
              <a:t>Apprendimento cooperativo</a:t>
            </a:r>
          </a:p>
          <a:p>
            <a:pPr algn="ctr">
              <a:buNone/>
            </a:pPr>
            <a:r>
              <a:rPr lang="it-IT" sz="2800" b="1" dirty="0" smtClean="0">
                <a:solidFill>
                  <a:srgbClr val="002060"/>
                </a:solidFill>
              </a:rPr>
              <a:t>Lavoro di gruppo e/o a coppie</a:t>
            </a:r>
          </a:p>
          <a:p>
            <a:pPr algn="ctr">
              <a:buNone/>
            </a:pPr>
            <a:r>
              <a:rPr lang="it-IT" sz="2800" b="1" dirty="0" smtClean="0">
                <a:solidFill>
                  <a:srgbClr val="002060"/>
                </a:solidFill>
              </a:rPr>
              <a:t>Tutoring</a:t>
            </a:r>
          </a:p>
          <a:p>
            <a:pPr algn="ctr">
              <a:buNone/>
            </a:pPr>
            <a:r>
              <a:rPr lang="it-IT" sz="2800" b="1" dirty="0" smtClean="0">
                <a:solidFill>
                  <a:srgbClr val="002060"/>
                </a:solidFill>
              </a:rPr>
              <a:t>Apprendimento per scoperta</a:t>
            </a:r>
          </a:p>
          <a:p>
            <a:pPr algn="ctr">
              <a:buNone/>
            </a:pPr>
            <a:r>
              <a:rPr lang="it-IT" sz="2800" b="1" dirty="0" smtClean="0">
                <a:solidFill>
                  <a:srgbClr val="002060"/>
                </a:solidFill>
              </a:rPr>
              <a:t>Suddivisione del tempo in tempi</a:t>
            </a:r>
          </a:p>
          <a:p>
            <a:pPr algn="ctr">
              <a:buNone/>
            </a:pPr>
            <a:r>
              <a:rPr lang="it-IT" sz="2800" b="1" dirty="0" smtClean="0">
                <a:solidFill>
                  <a:srgbClr val="002060"/>
                </a:solidFill>
              </a:rPr>
              <a:t>Utilizzo di mediatori didattici, di attrezzature e ausili informatici, di software e sussidi specifici</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5">
              <a:lumMod val="40000"/>
              <a:lumOff val="60000"/>
            </a:schemeClr>
          </a:solidFill>
        </p:spPr>
        <p:txBody>
          <a:bodyPr>
            <a:noAutofit/>
          </a:bodyPr>
          <a:lstStyle/>
          <a:p>
            <a:pPr marL="514350" indent="-514350"/>
            <a:r>
              <a:rPr lang="it-IT" sz="1800" b="1" dirty="0" smtClean="0">
                <a:solidFill>
                  <a:srgbClr val="FF0000"/>
                </a:solidFill>
              </a:rPr>
              <a:t>L’accoglienza e l’integrazione degli alunni stranieri  (Linee Guida  </a:t>
            </a:r>
            <a:r>
              <a:rPr lang="it-IT" sz="1800" b="1" dirty="0" err="1" smtClean="0">
                <a:solidFill>
                  <a:srgbClr val="FF0000"/>
                </a:solidFill>
              </a:rPr>
              <a:t>Miur</a:t>
            </a:r>
            <a:r>
              <a:rPr lang="it-IT" sz="1800" b="1" dirty="0" smtClean="0">
                <a:solidFill>
                  <a:srgbClr val="FF0000"/>
                </a:solidFill>
              </a:rPr>
              <a:t> 2006)</a:t>
            </a:r>
            <a:br>
              <a:rPr lang="it-IT" sz="1800" b="1" dirty="0" smtClean="0">
                <a:solidFill>
                  <a:srgbClr val="FF0000"/>
                </a:solidFill>
              </a:rPr>
            </a:br>
            <a:r>
              <a:rPr lang="it-IT" sz="1800" b="1" dirty="0" smtClean="0">
                <a:solidFill>
                  <a:srgbClr val="FF0000"/>
                </a:solidFill>
              </a:rPr>
              <a:t>La via italiana per la scuola interculturale e l’integrazione degli alunni stranieri (</a:t>
            </a:r>
            <a:r>
              <a:rPr lang="it-IT" sz="1800" b="1" dirty="0" err="1" smtClean="0">
                <a:solidFill>
                  <a:srgbClr val="FF0000"/>
                </a:solidFill>
              </a:rPr>
              <a:t>Miur</a:t>
            </a:r>
            <a:r>
              <a:rPr lang="it-IT" sz="1800" b="1" dirty="0" smtClean="0">
                <a:solidFill>
                  <a:srgbClr val="FF0000"/>
                </a:solidFill>
              </a:rPr>
              <a:t> – Osservatorio nazionale per l’integrazione degli alunni stranieri e per l’educazione interculturale – 2007)</a:t>
            </a:r>
          </a:p>
        </p:txBody>
      </p:sp>
      <p:sp>
        <p:nvSpPr>
          <p:cNvPr id="3" name="Segnaposto contenuto 2"/>
          <p:cNvSpPr>
            <a:spLocks noGrp="1"/>
          </p:cNvSpPr>
          <p:nvPr>
            <p:ph idx="1"/>
          </p:nvPr>
        </p:nvSpPr>
        <p:spPr>
          <a:solidFill>
            <a:schemeClr val="accent5">
              <a:lumMod val="40000"/>
              <a:lumOff val="60000"/>
            </a:schemeClr>
          </a:solidFill>
        </p:spPr>
        <p:txBody>
          <a:bodyPr>
            <a:normAutofit fontScale="92500" lnSpcReduction="10000"/>
          </a:bodyPr>
          <a:lstStyle/>
          <a:p>
            <a:pPr marL="514350" indent="-514350" algn="ctr">
              <a:buNone/>
            </a:pPr>
            <a:r>
              <a:rPr lang="it-IT" sz="2800" b="1" dirty="0" smtClean="0">
                <a:solidFill>
                  <a:srgbClr val="002060"/>
                </a:solidFill>
              </a:rPr>
              <a:t>Accoglienza</a:t>
            </a:r>
          </a:p>
          <a:p>
            <a:pPr marL="514350" indent="-514350" algn="ctr">
              <a:buNone/>
            </a:pPr>
            <a:r>
              <a:rPr lang="it-IT" sz="2800" b="1" dirty="0" smtClean="0">
                <a:solidFill>
                  <a:srgbClr val="002060"/>
                </a:solidFill>
              </a:rPr>
              <a:t>L’apprendimento dell’Italiano per comunicare                        e dell’Italiano per studiare (laboratori Italiano L2)</a:t>
            </a:r>
          </a:p>
          <a:p>
            <a:pPr marL="514350" indent="-514350" algn="ctr">
              <a:buNone/>
            </a:pPr>
            <a:r>
              <a:rPr lang="it-IT" sz="2800" b="1" dirty="0" smtClean="0">
                <a:solidFill>
                  <a:srgbClr val="002060"/>
                </a:solidFill>
              </a:rPr>
              <a:t>I mediatori linguistici e culturali</a:t>
            </a:r>
          </a:p>
          <a:p>
            <a:pPr marL="514350" indent="-514350" algn="ctr">
              <a:buNone/>
            </a:pPr>
            <a:r>
              <a:rPr lang="it-IT" sz="2800" b="1" dirty="0" smtClean="0">
                <a:solidFill>
                  <a:srgbClr val="002060"/>
                </a:solidFill>
              </a:rPr>
              <a:t>(collaborazione con                                                                               Enti locali, Associazioni, Centri, Università …)</a:t>
            </a:r>
          </a:p>
          <a:p>
            <a:pPr marL="514350" indent="-514350" algn="ctr">
              <a:buNone/>
            </a:pPr>
            <a:r>
              <a:rPr lang="it-IT" sz="2800" b="1" dirty="0" smtClean="0">
                <a:solidFill>
                  <a:srgbClr val="002060"/>
                </a:solidFill>
              </a:rPr>
              <a:t>Valorizzazione del plurilinguismo</a:t>
            </a:r>
          </a:p>
          <a:p>
            <a:pPr marL="514350" indent="-514350" algn="ctr">
              <a:buNone/>
            </a:pPr>
            <a:r>
              <a:rPr lang="it-IT" sz="2800" b="1" dirty="0" smtClean="0">
                <a:solidFill>
                  <a:srgbClr val="002060"/>
                </a:solidFill>
              </a:rPr>
              <a:t>Interventi sulle discriminazioni e sui pregiudizi</a:t>
            </a:r>
          </a:p>
          <a:p>
            <a:pPr marL="514350" indent="-514350" algn="ctr">
              <a:buNone/>
            </a:pPr>
            <a:r>
              <a:rPr lang="it-IT" sz="2800" b="1" dirty="0" smtClean="0">
                <a:solidFill>
                  <a:srgbClr val="002060"/>
                </a:solidFill>
              </a:rPr>
              <a:t>Prospettive interculturali nei saperi</a:t>
            </a:r>
          </a:p>
          <a:p>
            <a:pPr marL="514350" indent="-514350" algn="ctr">
              <a:buNone/>
            </a:pPr>
            <a:r>
              <a:rPr lang="it-IT" sz="2800" b="1" dirty="0" smtClean="0">
                <a:solidFill>
                  <a:schemeClr val="accent2">
                    <a:lumMod val="50000"/>
                  </a:schemeClr>
                </a:solidFill>
              </a:rPr>
              <a:t>I testi facilitati ad alta comprensibilità</a:t>
            </a:r>
          </a:p>
          <a:p>
            <a:pPr marL="514350" indent="-514350" algn="ctr">
              <a:buNone/>
            </a:pPr>
            <a:endParaRPr lang="it-IT" sz="2800" b="1" dirty="0" smtClean="0">
              <a:solidFill>
                <a:srgbClr val="00206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5">
              <a:lumMod val="40000"/>
              <a:lumOff val="60000"/>
            </a:schemeClr>
          </a:solidFill>
        </p:spPr>
        <p:txBody>
          <a:bodyPr>
            <a:normAutofit fontScale="90000"/>
          </a:bodyPr>
          <a:lstStyle/>
          <a:p>
            <a:r>
              <a:rPr lang="it-IT" b="1" dirty="0" smtClean="0">
                <a:solidFill>
                  <a:srgbClr val="FF0000"/>
                </a:solidFill>
              </a:rPr>
              <a:t>I BISOGNI EDUCATIVI SPECIALI</a:t>
            </a:r>
            <a:br>
              <a:rPr lang="it-IT" b="1" dirty="0" smtClean="0">
                <a:solidFill>
                  <a:srgbClr val="FF0000"/>
                </a:solidFill>
              </a:rPr>
            </a:br>
            <a:r>
              <a:rPr lang="it-IT" b="1" dirty="0" smtClean="0">
                <a:solidFill>
                  <a:srgbClr val="FF0000"/>
                </a:solidFill>
              </a:rPr>
              <a:t>DSA</a:t>
            </a:r>
            <a:endParaRPr lang="it-IT" dirty="0"/>
          </a:p>
        </p:txBody>
      </p:sp>
      <p:sp>
        <p:nvSpPr>
          <p:cNvPr id="3" name="Segnaposto contenuto 2"/>
          <p:cNvSpPr>
            <a:spLocks noGrp="1"/>
          </p:cNvSpPr>
          <p:nvPr>
            <p:ph idx="1"/>
          </p:nvPr>
        </p:nvSpPr>
        <p:spPr>
          <a:solidFill>
            <a:schemeClr val="accent5">
              <a:lumMod val="40000"/>
              <a:lumOff val="60000"/>
            </a:schemeClr>
          </a:solidFill>
        </p:spPr>
        <p:txBody>
          <a:bodyPr>
            <a:normAutofit fontScale="47500" lnSpcReduction="20000"/>
          </a:bodyPr>
          <a:lstStyle/>
          <a:p>
            <a:pPr algn="ctr">
              <a:buNone/>
            </a:pPr>
            <a:r>
              <a:rPr lang="it-IT" sz="4200" b="1" dirty="0" smtClean="0">
                <a:solidFill>
                  <a:srgbClr val="002060"/>
                </a:solidFill>
              </a:rPr>
              <a:t>MISURE COMPENSATIVE</a:t>
            </a:r>
          </a:p>
          <a:p>
            <a:pPr algn="ctr">
              <a:buNone/>
            </a:pPr>
            <a:r>
              <a:rPr lang="it-IT" sz="4200" b="1" dirty="0" smtClean="0">
                <a:solidFill>
                  <a:srgbClr val="002060"/>
                </a:solidFill>
              </a:rPr>
              <a:t>Compensano difficoltà di esecuzione</a:t>
            </a:r>
          </a:p>
          <a:p>
            <a:pPr algn="ctr">
              <a:buNone/>
            </a:pPr>
            <a:endParaRPr lang="it-IT" sz="4200" b="1" dirty="0" smtClean="0">
              <a:solidFill>
                <a:srgbClr val="002060"/>
              </a:solidFill>
            </a:endParaRPr>
          </a:p>
          <a:p>
            <a:pPr algn="ctr">
              <a:buNone/>
            </a:pPr>
            <a:r>
              <a:rPr lang="it-IT" sz="4200" b="1" dirty="0" smtClean="0">
                <a:solidFill>
                  <a:srgbClr val="002060"/>
                </a:solidFill>
              </a:rPr>
              <a:t>MISURE DISPENSATIVE</a:t>
            </a:r>
          </a:p>
          <a:p>
            <a:pPr algn="ctr">
              <a:buNone/>
            </a:pPr>
            <a:r>
              <a:rPr lang="it-IT" sz="4200" b="1" dirty="0" smtClean="0">
                <a:solidFill>
                  <a:srgbClr val="002060"/>
                </a:solidFill>
              </a:rPr>
              <a:t>Strategie didattiche per rendere le attività adeguate alle possibilità dell’alunno</a:t>
            </a:r>
          </a:p>
          <a:p>
            <a:pPr algn="ctr">
              <a:buNone/>
            </a:pPr>
            <a:r>
              <a:rPr lang="it-IT" sz="4200" b="1" dirty="0" smtClean="0">
                <a:solidFill>
                  <a:srgbClr val="002060"/>
                </a:solidFill>
              </a:rPr>
              <a:t>Consentono all’alunno o allo studente di non svolgere alcune prestazioni che, a causa del disturbo, risultano particolarmente difficoltose e che non migliorano l’apprendimento</a:t>
            </a:r>
          </a:p>
          <a:p>
            <a:pPr algn="ctr">
              <a:buNone/>
            </a:pPr>
            <a:endParaRPr lang="it-IT" b="1" dirty="0" smtClean="0">
              <a:solidFill>
                <a:srgbClr val="002060"/>
              </a:solidFill>
            </a:endParaRPr>
          </a:p>
          <a:p>
            <a:pPr algn="ctr">
              <a:buNone/>
            </a:pPr>
            <a:r>
              <a:rPr lang="it-IT" b="1" i="1" dirty="0" smtClean="0"/>
              <a:t>Vi è quindi la necessità di estendere a tutti gli alunni con bisogni educativi speciali le misure previste dalla Legge 170 per alunni e studenti con disturbi specifici di apprendimento                                             (Direttiva </a:t>
            </a:r>
            <a:r>
              <a:rPr lang="it-IT" b="1" i="1" dirty="0" err="1" smtClean="0"/>
              <a:t>Miur</a:t>
            </a:r>
            <a:r>
              <a:rPr lang="it-IT" b="1" i="1" dirty="0" smtClean="0"/>
              <a:t> 27 dicembre 2012)</a:t>
            </a:r>
            <a:endParaRPr lang="it-IT" b="1" i="1" dirty="0" smtClean="0">
              <a:solidFill>
                <a:srgbClr val="002060"/>
              </a:solidFill>
            </a:endParaRPr>
          </a:p>
          <a:p>
            <a:pPr>
              <a:buNone/>
            </a:pPr>
            <a:endParaRPr lang="it-IT" b="1" dirty="0" smtClean="0">
              <a:solidFill>
                <a:srgbClr val="002060"/>
              </a:solidFill>
            </a:endParaRPr>
          </a:p>
          <a:p>
            <a:pPr algn="ctr">
              <a:buNone/>
            </a:pPr>
            <a:endParaRPr lang="it-IT" b="1" dirty="0" smtClean="0">
              <a:solidFill>
                <a:srgbClr val="002060"/>
              </a:solidFill>
            </a:endParaRPr>
          </a:p>
          <a:p>
            <a:pPr algn="ctr">
              <a:buNone/>
            </a:pPr>
            <a:r>
              <a:rPr lang="it-IT" sz="4200" b="1" dirty="0" smtClean="0">
                <a:solidFill>
                  <a:srgbClr val="002060"/>
                </a:solidFill>
              </a:rPr>
              <a:t>TECNICHE DIDATTICHE SPECIFICHE</a:t>
            </a:r>
          </a:p>
          <a:p>
            <a:pPr algn="ctr">
              <a:buNone/>
            </a:pPr>
            <a:r>
              <a:rPr lang="it-IT" sz="4200" b="1" dirty="0" smtClean="0">
                <a:solidFill>
                  <a:srgbClr val="002060"/>
                </a:solidFill>
              </a:rPr>
              <a:t> PER LEGGERE, SCRIVERE E CALCOLARE</a:t>
            </a:r>
          </a:p>
          <a:p>
            <a:pPr algn="ctr">
              <a:buNone/>
            </a:pPr>
            <a:endParaRPr lang="it-IT" b="1" dirty="0" smtClean="0">
              <a:solidFill>
                <a:srgbClr val="00206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260648"/>
            <a:ext cx="8229600" cy="1143000"/>
          </a:xfrm>
          <a:solidFill>
            <a:schemeClr val="accent5">
              <a:lumMod val="40000"/>
              <a:lumOff val="60000"/>
            </a:schemeClr>
          </a:solidFill>
        </p:spPr>
        <p:txBody>
          <a:bodyPr>
            <a:normAutofit fontScale="90000"/>
          </a:bodyPr>
          <a:lstStyle/>
          <a:p>
            <a:r>
              <a:rPr lang="it-IT" b="1" dirty="0" smtClean="0">
                <a:solidFill>
                  <a:srgbClr val="FF0000"/>
                </a:solidFill>
              </a:rPr>
              <a:t>I BISOGNI EDUCATIVI SPECIALI</a:t>
            </a:r>
            <a:br>
              <a:rPr lang="it-IT" b="1" dirty="0" smtClean="0">
                <a:solidFill>
                  <a:srgbClr val="FF0000"/>
                </a:solidFill>
              </a:rPr>
            </a:br>
            <a:r>
              <a:rPr lang="it-IT" b="1" dirty="0" smtClean="0">
                <a:solidFill>
                  <a:srgbClr val="FF0000"/>
                </a:solidFill>
              </a:rPr>
              <a:t>ASPETTI ORGANIZZATIVI </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586926039"/>
              </p:ext>
            </p:extLst>
          </p:nvPr>
        </p:nvGraphicFramePr>
        <p:xfrm>
          <a:off x="457200" y="1600200"/>
          <a:ext cx="8229600" cy="4824616"/>
        </p:xfrm>
        <a:graphic>
          <a:graphicData uri="http://schemas.openxmlformats.org/drawingml/2006/table">
            <a:tbl>
              <a:tblPr firstRow="1" bandRow="1">
                <a:tableStyleId>{5C22544A-7EE6-4342-B048-85BDC9FD1C3A}</a:tableStyleId>
              </a:tblPr>
              <a:tblGrid>
                <a:gridCol w="4114800"/>
                <a:gridCol w="4114800"/>
              </a:tblGrid>
              <a:tr h="520459">
                <a:tc gridSpan="2">
                  <a:txBody>
                    <a:bodyPr/>
                    <a:lstStyle/>
                    <a:p>
                      <a:pPr algn="ctr"/>
                      <a:r>
                        <a:rPr lang="it-IT" dirty="0" smtClean="0">
                          <a:solidFill>
                            <a:srgbClr val="002060"/>
                          </a:solidFill>
                        </a:rPr>
                        <a:t>USARE LE</a:t>
                      </a:r>
                      <a:r>
                        <a:rPr lang="it-IT" baseline="0" dirty="0" smtClean="0">
                          <a:solidFill>
                            <a:srgbClr val="002060"/>
                          </a:solidFill>
                        </a:rPr>
                        <a:t> FLESSIBILITÀ CONSENTITE DALL’AUTONOMIA</a:t>
                      </a:r>
                      <a:endParaRPr lang="it-IT" dirty="0">
                        <a:solidFill>
                          <a:srgbClr val="002060"/>
                        </a:solidFill>
                      </a:endParaRPr>
                    </a:p>
                  </a:txBody>
                  <a:tcPr>
                    <a:solidFill>
                      <a:schemeClr val="accent5">
                        <a:lumMod val="40000"/>
                        <a:lumOff val="60000"/>
                      </a:schemeClr>
                    </a:solidFill>
                  </a:tcPr>
                </a:tc>
                <a:tc hMerge="1">
                  <a:txBody>
                    <a:bodyPr/>
                    <a:lstStyle/>
                    <a:p>
                      <a:endParaRPr lang="it-IT" dirty="0"/>
                    </a:p>
                  </a:txBody>
                  <a:tcPr>
                    <a:solidFill>
                      <a:schemeClr val="accent5">
                        <a:lumMod val="40000"/>
                        <a:lumOff val="60000"/>
                      </a:schemeClr>
                    </a:solidFill>
                  </a:tcPr>
                </a:tc>
              </a:tr>
              <a:tr h="372237">
                <a:tc>
                  <a:txBody>
                    <a:bodyPr/>
                    <a:lstStyle/>
                    <a:p>
                      <a:pPr algn="ctr"/>
                      <a:r>
                        <a:rPr lang="it-IT" b="1" dirty="0" smtClean="0">
                          <a:solidFill>
                            <a:srgbClr val="002060"/>
                          </a:solidFill>
                        </a:rPr>
                        <a:t>AUTONOMIA DIDATTICA</a:t>
                      </a:r>
                      <a:endParaRPr lang="it-IT" b="1" dirty="0">
                        <a:solidFill>
                          <a:srgbClr val="002060"/>
                        </a:solidFill>
                      </a:endParaRPr>
                    </a:p>
                  </a:txBody>
                  <a:tcPr>
                    <a:solidFill>
                      <a:schemeClr val="accent5">
                        <a:lumMod val="40000"/>
                        <a:lumOff val="60000"/>
                      </a:schemeClr>
                    </a:solidFill>
                  </a:tcPr>
                </a:tc>
                <a:tc>
                  <a:txBody>
                    <a:bodyPr/>
                    <a:lstStyle/>
                    <a:p>
                      <a:pPr algn="ctr"/>
                      <a:r>
                        <a:rPr lang="it-IT" b="1" dirty="0" smtClean="0">
                          <a:solidFill>
                            <a:srgbClr val="002060"/>
                          </a:solidFill>
                        </a:rPr>
                        <a:t>AUTONOMIA ORGANIZZATIVA</a:t>
                      </a:r>
                      <a:endParaRPr lang="it-IT" b="1" dirty="0">
                        <a:solidFill>
                          <a:srgbClr val="002060"/>
                        </a:solidFill>
                      </a:endParaRPr>
                    </a:p>
                  </a:txBody>
                  <a:tcPr>
                    <a:solidFill>
                      <a:schemeClr val="accent5">
                        <a:lumMod val="40000"/>
                        <a:lumOff val="60000"/>
                      </a:schemeClr>
                    </a:solidFill>
                  </a:tcPr>
                </a:tc>
              </a:tr>
              <a:tr h="3772524">
                <a:tc>
                  <a:txBody>
                    <a:bodyPr/>
                    <a:lstStyle/>
                    <a:p>
                      <a:pPr marL="0" marR="0" indent="0" algn="l" defTabSz="914400" rtl="0" eaLnBrk="1" fontAlgn="auto" latinLnBrk="0" hangingPunct="1">
                        <a:lnSpc>
                          <a:spcPct val="100000"/>
                        </a:lnSpc>
                        <a:spcBef>
                          <a:spcPts val="0"/>
                        </a:spcBef>
                        <a:spcAft>
                          <a:spcPts val="0"/>
                        </a:spcAft>
                        <a:buClrTx/>
                        <a:buSzTx/>
                        <a:buFontTx/>
                        <a:buChar char="-"/>
                        <a:tabLst/>
                        <a:defRPr/>
                      </a:pPr>
                      <a:r>
                        <a:rPr lang="it-IT" sz="1800" b="1" kern="1200" dirty="0" smtClean="0">
                          <a:solidFill>
                            <a:srgbClr val="002060"/>
                          </a:solidFill>
                          <a:latin typeface="+mn-lt"/>
                          <a:ea typeface="+mn-ea"/>
                          <a:cs typeface="+mn-cs"/>
                        </a:rPr>
                        <a:t>Articolazione modulare del monte ore annuale di ciascuna disciplina e attività</a:t>
                      </a:r>
                      <a:endParaRPr lang="it-IT" sz="1800" b="1" kern="1200" baseline="0" dirty="0" smtClean="0">
                        <a:solidFill>
                          <a:srgbClr val="002060"/>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Char char="-"/>
                        <a:tabLst/>
                        <a:defRPr/>
                      </a:pPr>
                      <a:r>
                        <a:rPr lang="it-IT" sz="1800" b="1" kern="1200" dirty="0" smtClean="0">
                          <a:solidFill>
                            <a:srgbClr val="002060"/>
                          </a:solidFill>
                          <a:latin typeface="+mn-lt"/>
                          <a:ea typeface="+mn-ea"/>
                          <a:cs typeface="+mn-cs"/>
                        </a:rPr>
                        <a:t>Definizione di unità di insegnamento non coincidenti con l'unità oraria della lezione e utilizzazione</a:t>
                      </a:r>
                      <a:r>
                        <a:rPr lang="it-IT" sz="1800" b="1" kern="1200" baseline="0" dirty="0" smtClean="0">
                          <a:solidFill>
                            <a:srgbClr val="002060"/>
                          </a:solidFill>
                          <a:latin typeface="+mn-lt"/>
                          <a:ea typeface="+mn-ea"/>
                          <a:cs typeface="+mn-cs"/>
                        </a:rPr>
                        <a:t> </a:t>
                      </a:r>
                      <a:r>
                        <a:rPr lang="it-IT" sz="1800" b="1" kern="1200" dirty="0" smtClean="0">
                          <a:solidFill>
                            <a:srgbClr val="002060"/>
                          </a:solidFill>
                          <a:latin typeface="+mn-lt"/>
                          <a:ea typeface="+mn-ea"/>
                          <a:cs typeface="+mn-cs"/>
                        </a:rPr>
                        <a:t>degli spazi orari residui</a:t>
                      </a:r>
                      <a:r>
                        <a:rPr lang="it-IT" sz="1800" b="1" kern="1200" baseline="0" dirty="0" smtClean="0">
                          <a:solidFill>
                            <a:srgbClr val="002060"/>
                          </a:solidFill>
                          <a:latin typeface="+mn-lt"/>
                          <a:ea typeface="+mn-ea"/>
                          <a:cs typeface="+mn-cs"/>
                        </a:rPr>
                        <a:t> </a:t>
                      </a:r>
                      <a:r>
                        <a:rPr lang="it-IT" sz="1800" b="1" kern="1200" dirty="0" smtClean="0">
                          <a:solidFill>
                            <a:srgbClr val="002060"/>
                          </a:solidFill>
                          <a:latin typeface="+mn-lt"/>
                          <a:ea typeface="+mn-ea"/>
                          <a:cs typeface="+mn-cs"/>
                        </a:rPr>
                        <a:t>nell'ambito del curricolo obbligatorio </a:t>
                      </a:r>
                      <a:br>
                        <a:rPr lang="it-IT" sz="1800" b="1" kern="1200" dirty="0" smtClean="0">
                          <a:solidFill>
                            <a:srgbClr val="002060"/>
                          </a:solidFill>
                          <a:latin typeface="+mn-lt"/>
                          <a:ea typeface="+mn-ea"/>
                          <a:cs typeface="+mn-cs"/>
                        </a:rPr>
                      </a:br>
                      <a:r>
                        <a:rPr lang="it-IT" sz="1800" b="1" kern="1200" dirty="0" smtClean="0">
                          <a:solidFill>
                            <a:srgbClr val="002060"/>
                          </a:solidFill>
                          <a:latin typeface="+mn-lt"/>
                          <a:ea typeface="+mn-ea"/>
                          <a:cs typeface="+mn-cs"/>
                        </a:rPr>
                        <a:t>- Attivazione di percorsi didattici individualizzati, nel rispetto del principio generale dell'integrazione degli alunni nella classe e nel gruppo</a:t>
                      </a:r>
                      <a:br>
                        <a:rPr lang="it-IT" sz="1800" b="1" kern="1200" dirty="0" smtClean="0">
                          <a:solidFill>
                            <a:srgbClr val="002060"/>
                          </a:solidFill>
                          <a:latin typeface="+mn-lt"/>
                          <a:ea typeface="+mn-ea"/>
                          <a:cs typeface="+mn-cs"/>
                        </a:rPr>
                      </a:br>
                      <a:r>
                        <a:rPr lang="it-IT" sz="1800" b="1" kern="1200" dirty="0" smtClean="0">
                          <a:solidFill>
                            <a:srgbClr val="002060"/>
                          </a:solidFill>
                          <a:latin typeface="+mn-lt"/>
                          <a:ea typeface="+mn-ea"/>
                          <a:cs typeface="+mn-cs"/>
                        </a:rPr>
                        <a:t>- Articolazione modulare di gruppi di alunni provenienti dalla stessa o da diverse classi o da diversi anni di corso</a:t>
                      </a:r>
                    </a:p>
                  </a:txBody>
                  <a:tcPr>
                    <a:solidFill>
                      <a:schemeClr val="accent5">
                        <a:lumMod val="40000"/>
                        <a:lumOff val="60000"/>
                      </a:schemeClr>
                    </a:solidFill>
                  </a:tcPr>
                </a:tc>
                <a:tc>
                  <a:txBody>
                    <a:bodyPr/>
                    <a:lstStyle/>
                    <a:p>
                      <a:endParaRPr lang="it-IT" b="1" dirty="0" smtClean="0">
                        <a:solidFill>
                          <a:srgbClr val="002060"/>
                        </a:solidFill>
                      </a:endParaRPr>
                    </a:p>
                    <a:p>
                      <a:r>
                        <a:rPr lang="it-IT" b="1" dirty="0" smtClean="0">
                          <a:solidFill>
                            <a:srgbClr val="002060"/>
                          </a:solidFill>
                        </a:rPr>
                        <a:t>Impiego</a:t>
                      </a:r>
                      <a:r>
                        <a:rPr lang="it-IT" b="1" baseline="0" dirty="0" smtClean="0">
                          <a:solidFill>
                            <a:srgbClr val="002060"/>
                          </a:solidFill>
                        </a:rPr>
                        <a:t> flessibile dei docenti in attività di insegnamento:</a:t>
                      </a:r>
                    </a:p>
                    <a:p>
                      <a:r>
                        <a:rPr lang="it-IT" sz="1800" b="1" kern="1200" dirty="0" smtClean="0">
                          <a:solidFill>
                            <a:srgbClr val="002060"/>
                          </a:solidFill>
                          <a:latin typeface="+mn-lt"/>
                          <a:ea typeface="+mn-ea"/>
                          <a:cs typeface="+mn-cs"/>
                        </a:rPr>
                        <a:t>-</a:t>
                      </a:r>
                      <a:r>
                        <a:rPr lang="it-IT" sz="1800" b="1" kern="1200" baseline="0" dirty="0" smtClean="0">
                          <a:solidFill>
                            <a:srgbClr val="002060"/>
                          </a:solidFill>
                          <a:latin typeface="+mn-lt"/>
                          <a:ea typeface="+mn-ea"/>
                          <a:cs typeface="+mn-cs"/>
                        </a:rPr>
                        <a:t> </a:t>
                      </a:r>
                      <a:r>
                        <a:rPr lang="it-IT" sz="1800" b="1" kern="1200" dirty="0" smtClean="0">
                          <a:solidFill>
                            <a:srgbClr val="002060"/>
                          </a:solidFill>
                          <a:latin typeface="+mn-lt"/>
                          <a:ea typeface="+mn-ea"/>
                          <a:cs typeface="+mn-cs"/>
                        </a:rPr>
                        <a:t>frontale</a:t>
                      </a:r>
                      <a:endParaRPr lang="it-IT" sz="1800" kern="1200" dirty="0" smtClean="0">
                        <a:solidFill>
                          <a:srgbClr val="002060"/>
                        </a:solidFill>
                        <a:latin typeface="+mn-lt"/>
                        <a:ea typeface="+mn-ea"/>
                        <a:cs typeface="+mn-cs"/>
                      </a:endParaRPr>
                    </a:p>
                    <a:p>
                      <a:pPr lvl="0"/>
                      <a:r>
                        <a:rPr lang="it-IT" sz="1800" b="1" kern="1200" dirty="0" smtClean="0">
                          <a:solidFill>
                            <a:srgbClr val="002060"/>
                          </a:solidFill>
                          <a:latin typeface="+mn-lt"/>
                          <a:ea typeface="+mn-ea"/>
                          <a:cs typeface="+mn-cs"/>
                        </a:rPr>
                        <a:t>-</a:t>
                      </a:r>
                      <a:r>
                        <a:rPr lang="it-IT" sz="1800" b="1" kern="1200" baseline="0" dirty="0" smtClean="0">
                          <a:solidFill>
                            <a:srgbClr val="002060"/>
                          </a:solidFill>
                          <a:latin typeface="+mn-lt"/>
                          <a:ea typeface="+mn-ea"/>
                          <a:cs typeface="+mn-cs"/>
                        </a:rPr>
                        <a:t> i</a:t>
                      </a:r>
                      <a:r>
                        <a:rPr lang="it-IT" sz="1800" b="1" kern="1200" dirty="0" smtClean="0">
                          <a:solidFill>
                            <a:srgbClr val="002060"/>
                          </a:solidFill>
                          <a:latin typeface="+mn-lt"/>
                          <a:ea typeface="+mn-ea"/>
                          <a:cs typeface="+mn-cs"/>
                        </a:rPr>
                        <a:t>n compresenza</a:t>
                      </a:r>
                      <a:endParaRPr lang="it-IT" sz="1800" kern="1200" dirty="0" smtClean="0">
                        <a:solidFill>
                          <a:srgbClr val="002060"/>
                        </a:solidFill>
                        <a:latin typeface="+mn-lt"/>
                        <a:ea typeface="+mn-ea"/>
                        <a:cs typeface="+mn-cs"/>
                      </a:endParaRPr>
                    </a:p>
                    <a:p>
                      <a:pPr lvl="0">
                        <a:buFontTx/>
                        <a:buChar char="-"/>
                      </a:pPr>
                      <a:r>
                        <a:rPr lang="it-IT" sz="1800" b="1" kern="1200" dirty="0" smtClean="0">
                          <a:solidFill>
                            <a:srgbClr val="002060"/>
                          </a:solidFill>
                          <a:latin typeface="+mn-lt"/>
                          <a:ea typeface="+mn-ea"/>
                          <a:cs typeface="+mn-cs"/>
                        </a:rPr>
                        <a:t>in contemporaneità</a:t>
                      </a:r>
                      <a:r>
                        <a:rPr lang="it-IT" sz="1800" b="1" kern="1200" baseline="0" dirty="0" smtClean="0">
                          <a:solidFill>
                            <a:srgbClr val="002060"/>
                          </a:solidFill>
                          <a:latin typeface="+mn-lt"/>
                          <a:ea typeface="+mn-ea"/>
                          <a:cs typeface="+mn-cs"/>
                        </a:rPr>
                        <a:t> </a:t>
                      </a:r>
                      <a:r>
                        <a:rPr lang="it-IT" sz="1800" b="1" kern="1200" dirty="0" smtClean="0">
                          <a:solidFill>
                            <a:srgbClr val="002060"/>
                          </a:solidFill>
                          <a:latin typeface="+mn-lt"/>
                          <a:ea typeface="+mn-ea"/>
                          <a:cs typeface="+mn-cs"/>
                        </a:rPr>
                        <a:t>con diversi</a:t>
                      </a:r>
                    </a:p>
                    <a:p>
                      <a:pPr lvl="0">
                        <a:buFontTx/>
                        <a:buNone/>
                      </a:pPr>
                      <a:r>
                        <a:rPr lang="it-IT" sz="1800" b="1" kern="1200" dirty="0" smtClean="0">
                          <a:solidFill>
                            <a:srgbClr val="002060"/>
                          </a:solidFill>
                          <a:latin typeface="+mn-lt"/>
                          <a:ea typeface="+mn-ea"/>
                          <a:cs typeface="+mn-cs"/>
                        </a:rPr>
                        <a:t>  raggruppamenti</a:t>
                      </a:r>
                      <a:r>
                        <a:rPr lang="it-IT" sz="1800" b="1" kern="1200" baseline="0" dirty="0" smtClean="0">
                          <a:solidFill>
                            <a:srgbClr val="002060"/>
                          </a:solidFill>
                          <a:latin typeface="+mn-lt"/>
                          <a:ea typeface="+mn-ea"/>
                          <a:cs typeface="+mn-cs"/>
                        </a:rPr>
                        <a:t> di alunni</a:t>
                      </a:r>
                      <a:endParaRPr lang="it-IT" sz="1800" kern="1200" dirty="0" smtClean="0">
                        <a:solidFill>
                          <a:srgbClr val="002060"/>
                        </a:solidFill>
                        <a:latin typeface="+mn-lt"/>
                        <a:ea typeface="+mn-ea"/>
                        <a:cs typeface="+mn-cs"/>
                      </a:endParaRPr>
                    </a:p>
                    <a:p>
                      <a:pPr lvl="0"/>
                      <a:r>
                        <a:rPr lang="it-IT" sz="1800" b="1" kern="1200" dirty="0" smtClean="0">
                          <a:solidFill>
                            <a:srgbClr val="002060"/>
                          </a:solidFill>
                          <a:latin typeface="+mn-lt"/>
                          <a:ea typeface="+mn-ea"/>
                          <a:cs typeface="+mn-cs"/>
                        </a:rPr>
                        <a:t>-</a:t>
                      </a:r>
                      <a:r>
                        <a:rPr lang="it-IT" sz="1800" b="1" kern="1200" baseline="0" dirty="0" smtClean="0">
                          <a:solidFill>
                            <a:srgbClr val="002060"/>
                          </a:solidFill>
                          <a:latin typeface="+mn-lt"/>
                          <a:ea typeface="+mn-ea"/>
                          <a:cs typeface="+mn-cs"/>
                        </a:rPr>
                        <a:t> </a:t>
                      </a:r>
                      <a:r>
                        <a:rPr lang="it-IT" sz="1800" b="1" kern="1200" dirty="0" smtClean="0">
                          <a:solidFill>
                            <a:srgbClr val="002060"/>
                          </a:solidFill>
                          <a:latin typeface="+mn-lt"/>
                          <a:ea typeface="+mn-ea"/>
                          <a:cs typeface="+mn-cs"/>
                        </a:rPr>
                        <a:t>in laboratori</a:t>
                      </a:r>
                      <a:endParaRPr lang="it-IT" sz="1800" kern="1200" dirty="0" smtClean="0">
                        <a:solidFill>
                          <a:srgbClr val="002060"/>
                        </a:solidFill>
                        <a:latin typeface="+mn-lt"/>
                        <a:ea typeface="+mn-ea"/>
                        <a:cs typeface="+mn-cs"/>
                      </a:endParaRPr>
                    </a:p>
                    <a:p>
                      <a:pPr lvl="0"/>
                      <a:r>
                        <a:rPr lang="it-IT" sz="1800" b="1" kern="1200" dirty="0" smtClean="0">
                          <a:solidFill>
                            <a:srgbClr val="002060"/>
                          </a:solidFill>
                          <a:latin typeface="+mn-lt"/>
                          <a:ea typeface="+mn-ea"/>
                          <a:cs typeface="+mn-cs"/>
                        </a:rPr>
                        <a:t>- in progetti</a:t>
                      </a:r>
                      <a:endParaRPr lang="it-IT" sz="1800" kern="1200" dirty="0" smtClean="0">
                        <a:solidFill>
                          <a:srgbClr val="002060"/>
                        </a:solidFill>
                        <a:latin typeface="+mn-lt"/>
                        <a:ea typeface="+mn-ea"/>
                        <a:cs typeface="+mn-cs"/>
                      </a:endParaRPr>
                    </a:p>
                    <a:p>
                      <a:endParaRPr lang="it-IT" b="1" dirty="0" smtClean="0">
                        <a:solidFill>
                          <a:srgbClr val="002060"/>
                        </a:solidFill>
                      </a:endParaRPr>
                    </a:p>
                    <a:p>
                      <a:r>
                        <a:rPr lang="it-IT" b="1" dirty="0" smtClean="0">
                          <a:solidFill>
                            <a:srgbClr val="002060"/>
                          </a:solidFill>
                        </a:rPr>
                        <a:t>Adattamento del calendario scolastico</a:t>
                      </a:r>
                      <a:endParaRPr lang="it-IT" b="1" dirty="0">
                        <a:solidFill>
                          <a:srgbClr val="002060"/>
                        </a:solidFill>
                      </a:endParaRPr>
                    </a:p>
                  </a:txBody>
                  <a:tcPr>
                    <a:solidFill>
                      <a:schemeClr val="accent5">
                        <a:lumMod val="40000"/>
                        <a:lumOff val="60000"/>
                      </a:schemeClr>
                    </a:solidFill>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274638"/>
            <a:ext cx="8208912" cy="1143000"/>
          </a:xfrm>
          <a:solidFill>
            <a:schemeClr val="accent5">
              <a:lumMod val="40000"/>
              <a:lumOff val="60000"/>
            </a:schemeClr>
          </a:solidFill>
        </p:spPr>
        <p:txBody>
          <a:bodyPr>
            <a:noAutofit/>
          </a:bodyPr>
          <a:lstStyle/>
          <a:p>
            <a:r>
              <a:rPr lang="it-IT" sz="1800" b="1" i="1" dirty="0" smtClean="0"/>
              <a:t>Criterio di qualità</a:t>
            </a:r>
            <a:r>
              <a:rPr lang="it-IT" sz="1800" i="1" dirty="0" smtClean="0"/>
              <a:t/>
            </a:r>
            <a:br>
              <a:rPr lang="it-IT" sz="1800" i="1" dirty="0" smtClean="0"/>
            </a:br>
            <a:r>
              <a:rPr lang="it-IT" sz="1600" b="1" dirty="0" smtClean="0"/>
              <a:t>La scuola cura l'inclusione degli studenti con bisogni educativi speciali, valorizza le differenze culturali, adegua l'insegnamento ai bisogni formativi di ciascun allievo attraverso percorsi di recupero e potenziamento. </a:t>
            </a:r>
            <a:endParaRPr lang="it-IT" sz="1800" dirty="0"/>
          </a:p>
        </p:txBody>
      </p:sp>
      <p:sp>
        <p:nvSpPr>
          <p:cNvPr id="3" name="Segnaposto contenuto 2"/>
          <p:cNvSpPr>
            <a:spLocks noGrp="1"/>
          </p:cNvSpPr>
          <p:nvPr>
            <p:ph idx="1"/>
          </p:nvPr>
        </p:nvSpPr>
        <p:spPr>
          <a:xfrm>
            <a:off x="395536" y="1484783"/>
            <a:ext cx="8229600" cy="5040000"/>
          </a:xfrm>
          <a:solidFill>
            <a:schemeClr val="accent5">
              <a:lumMod val="40000"/>
              <a:lumOff val="60000"/>
            </a:schemeClr>
          </a:solidFill>
        </p:spPr>
        <p:txBody>
          <a:bodyPr>
            <a:noAutofit/>
          </a:bodyPr>
          <a:lstStyle/>
          <a:p>
            <a:pPr algn="ctr">
              <a:buNone/>
            </a:pPr>
            <a:r>
              <a:rPr lang="it-IT" sz="2000" b="1" dirty="0" smtClean="0">
                <a:solidFill>
                  <a:srgbClr val="002060"/>
                </a:solidFill>
              </a:rPr>
              <a:t>LA SITUAZIONE ECCELLENTE </a:t>
            </a:r>
            <a:endParaRPr lang="it-IT" sz="2400" b="1" dirty="0" smtClean="0">
              <a:solidFill>
                <a:srgbClr val="002060"/>
              </a:solidFill>
            </a:endParaRPr>
          </a:p>
          <a:p>
            <a:pPr>
              <a:buNone/>
            </a:pPr>
            <a:r>
              <a:rPr lang="it-IT" sz="1750" b="1" dirty="0" smtClean="0">
                <a:solidFill>
                  <a:srgbClr val="002060"/>
                </a:solidFill>
              </a:rPr>
              <a:t>Nelle attività di inclusione sono attivamente coinvolti diversi soggetti (docenti curricolari, di sostegno, tutor, famiglie, enti locali, associazioni) compreso il gruppo dei pari. Le attività didattiche per gli studenti che necessitano di inclusione sono di buona qualità. </a:t>
            </a:r>
          </a:p>
          <a:p>
            <a:pPr>
              <a:buNone/>
            </a:pPr>
            <a:r>
              <a:rPr lang="it-IT" sz="1750" b="1" dirty="0" smtClean="0">
                <a:solidFill>
                  <a:srgbClr val="002060"/>
                </a:solidFill>
              </a:rPr>
              <a:t>Il raggiungimento degli obiettivi previsti per gli studenti che necessitano di inclusione sono costantemente monitorati e a seguito di ciò, se necessario, gli interventi vengono rimodulati. </a:t>
            </a:r>
          </a:p>
          <a:p>
            <a:pPr>
              <a:buNone/>
            </a:pPr>
            <a:r>
              <a:rPr lang="it-IT" sz="1750" b="1" dirty="0" smtClean="0">
                <a:solidFill>
                  <a:srgbClr val="002060"/>
                </a:solidFill>
              </a:rPr>
              <a:t>La scuola promuove efficacemente il rispetto delle diversità. </a:t>
            </a:r>
          </a:p>
          <a:p>
            <a:pPr>
              <a:buNone/>
            </a:pPr>
            <a:r>
              <a:rPr lang="it-IT" sz="1750" b="1" dirty="0" smtClean="0">
                <a:solidFill>
                  <a:srgbClr val="002060"/>
                </a:solidFill>
              </a:rPr>
              <a:t>La differenziazione dei percorsi didattici in funzione dei bisogni educativi degli studenti è ben strutturata a livello di scuola; le attività rivolte ai diversi gruppi di studenti raggiungono tutti i potenziali destinatari. </a:t>
            </a:r>
          </a:p>
          <a:p>
            <a:pPr>
              <a:buNone/>
            </a:pPr>
            <a:r>
              <a:rPr lang="it-IT" sz="1750" b="1" dirty="0" smtClean="0">
                <a:solidFill>
                  <a:srgbClr val="002060"/>
                </a:solidFill>
              </a:rPr>
              <a:t>Gli obiettivi educativi sono ben definiti e sono adottate modalità di verifica degli esiti. </a:t>
            </a:r>
          </a:p>
          <a:p>
            <a:pPr>
              <a:buNone/>
            </a:pPr>
            <a:r>
              <a:rPr lang="it-IT" sz="1750" b="1" dirty="0" smtClean="0">
                <a:solidFill>
                  <a:srgbClr val="002060"/>
                </a:solidFill>
              </a:rPr>
              <a:t>Gli interventi realizzati sono efficaci per la maggioranza degli studenti destinatari delle azioni di differenziazione. </a:t>
            </a:r>
          </a:p>
          <a:p>
            <a:pPr>
              <a:spcBef>
                <a:spcPts val="0"/>
              </a:spcBef>
              <a:buNone/>
            </a:pPr>
            <a:r>
              <a:rPr lang="it-IT" sz="1750" b="1" dirty="0" smtClean="0">
                <a:solidFill>
                  <a:srgbClr val="002060"/>
                </a:solidFill>
              </a:rPr>
              <a:t>In tutta la scuola gli interventi individualizzati sono utilizzati in maniera sistematica                                                nel lavoro d’aula. </a:t>
            </a:r>
            <a:r>
              <a:rPr lang="it-IT" sz="1750" dirty="0" smtClean="0"/>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5">
              <a:lumMod val="40000"/>
              <a:lumOff val="60000"/>
            </a:schemeClr>
          </a:solidFill>
        </p:spPr>
        <p:txBody>
          <a:bodyPr>
            <a:normAutofit/>
          </a:bodyPr>
          <a:lstStyle/>
          <a:p>
            <a:r>
              <a:rPr lang="it-IT" sz="4000" b="1" dirty="0" smtClean="0">
                <a:solidFill>
                  <a:srgbClr val="FF0000"/>
                </a:solidFill>
              </a:rPr>
              <a:t>DAL POF ANNUALE AL POF TRIENNALE</a:t>
            </a:r>
            <a:endParaRPr lang="it-IT" sz="4000" b="1" dirty="0">
              <a:solidFill>
                <a:srgbClr val="FF0000"/>
              </a:solidFill>
            </a:endParaRPr>
          </a:p>
        </p:txBody>
      </p:sp>
      <p:sp>
        <p:nvSpPr>
          <p:cNvPr id="3" name="Segnaposto contenuto 2"/>
          <p:cNvSpPr>
            <a:spLocks noGrp="1"/>
          </p:cNvSpPr>
          <p:nvPr>
            <p:ph idx="1"/>
          </p:nvPr>
        </p:nvSpPr>
        <p:spPr>
          <a:solidFill>
            <a:schemeClr val="accent5">
              <a:lumMod val="40000"/>
              <a:lumOff val="60000"/>
            </a:schemeClr>
          </a:solidFill>
        </p:spPr>
        <p:txBody>
          <a:bodyPr>
            <a:normAutofit fontScale="62500" lnSpcReduction="20000"/>
          </a:bodyPr>
          <a:lstStyle/>
          <a:p>
            <a:pPr>
              <a:buNone/>
            </a:pPr>
            <a:r>
              <a:rPr lang="it-IT" sz="2900" b="1" dirty="0" smtClean="0"/>
              <a:t>L. 107/2015 - art. 1, comma 2 e comma 12</a:t>
            </a:r>
          </a:p>
          <a:p>
            <a:pPr>
              <a:buNone/>
            </a:pPr>
            <a:endParaRPr lang="it-IT" sz="1800" b="1" dirty="0" smtClean="0"/>
          </a:p>
          <a:p>
            <a:pPr>
              <a:buNone/>
            </a:pPr>
            <a:r>
              <a:rPr lang="it-IT" sz="4000" b="1" dirty="0" smtClean="0"/>
              <a:t>… </a:t>
            </a:r>
            <a:r>
              <a:rPr lang="it-IT" sz="4000" b="1" dirty="0" smtClean="0">
                <a:solidFill>
                  <a:srgbClr val="002060"/>
                </a:solidFill>
              </a:rPr>
              <a:t>l'istituzione scolastica effettua la </a:t>
            </a:r>
            <a:r>
              <a:rPr lang="it-IT" sz="4000" b="1" dirty="0" smtClean="0">
                <a:solidFill>
                  <a:srgbClr val="FF0000"/>
                </a:solidFill>
              </a:rPr>
              <a:t>programmazione triennale dell'offerta formativa </a:t>
            </a:r>
            <a:r>
              <a:rPr lang="it-IT" sz="4000" b="1" dirty="0" smtClean="0">
                <a:solidFill>
                  <a:srgbClr val="002060"/>
                </a:solidFill>
              </a:rPr>
              <a:t>per il potenziamento dei saperi e delle competenze delle studentesse e degli studenti e per l'apertura della comunità scolastica al territorio con il pieno coinvolgimento delle istituzioni e delle realtà locali.</a:t>
            </a:r>
          </a:p>
          <a:p>
            <a:pPr>
              <a:buNone/>
            </a:pPr>
            <a:endParaRPr lang="it-IT" sz="4000" b="1" dirty="0" smtClean="0">
              <a:solidFill>
                <a:srgbClr val="002060"/>
              </a:solidFill>
            </a:endParaRPr>
          </a:p>
          <a:p>
            <a:pPr>
              <a:buNone/>
            </a:pPr>
            <a:r>
              <a:rPr lang="it-IT" sz="4000" b="1" dirty="0" smtClean="0">
                <a:solidFill>
                  <a:srgbClr val="002060"/>
                </a:solidFill>
              </a:rPr>
              <a:t>Le istituzioni scolastiche predispongono, entro il mese di ottobre dell'anno scolastico precedente al triennio di riferimento, </a:t>
            </a:r>
            <a:r>
              <a:rPr lang="it-IT" sz="4000" b="1" dirty="0" smtClean="0">
                <a:solidFill>
                  <a:srgbClr val="FF0000"/>
                </a:solidFill>
              </a:rPr>
              <a:t>il piano triennale dell'offerta formativa </a:t>
            </a:r>
            <a:r>
              <a:rPr lang="it-IT" sz="4000" b="1" dirty="0" smtClean="0">
                <a:solidFill>
                  <a:srgbClr val="002060"/>
                </a:solidFill>
              </a:rPr>
              <a:t>… Il piano può essere rivisto annualmente entro il mese di ottobre.</a:t>
            </a:r>
            <a:endParaRPr lang="it-IT" sz="4000" b="1" dirty="0">
              <a:solidFill>
                <a:srgbClr val="00206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5">
              <a:lumMod val="40000"/>
              <a:lumOff val="60000"/>
            </a:schemeClr>
          </a:solidFill>
        </p:spPr>
        <p:txBody>
          <a:bodyPr>
            <a:normAutofit fontScale="90000"/>
          </a:bodyPr>
          <a:lstStyle/>
          <a:p>
            <a:r>
              <a:rPr lang="it-IT" sz="2700" b="1" dirty="0" smtClean="0">
                <a:solidFill>
                  <a:srgbClr val="FF0000"/>
                </a:solidFill>
              </a:rPr>
              <a:t>CONTENUTI SPECIFICI INTRODOTTI DALLA LEGGE 107/2015</a:t>
            </a:r>
            <a:br>
              <a:rPr lang="it-IT" sz="2700" b="1" dirty="0" smtClean="0">
                <a:solidFill>
                  <a:srgbClr val="FF0000"/>
                </a:solidFill>
              </a:rPr>
            </a:br>
            <a:r>
              <a:rPr lang="it-IT" sz="2400" b="1" dirty="0" smtClean="0">
                <a:solidFill>
                  <a:srgbClr val="002060"/>
                </a:solidFill>
              </a:rPr>
              <a:t>L’INDICAZIONE DEI POSTI </a:t>
            </a:r>
            <a:r>
              <a:rPr lang="it-IT" sz="2400" b="1" dirty="0" err="1" smtClean="0">
                <a:solidFill>
                  <a:srgbClr val="002060"/>
                </a:solidFill>
              </a:rPr>
              <a:t>DI</a:t>
            </a:r>
            <a:r>
              <a:rPr lang="it-IT" sz="2400" b="1" dirty="0" smtClean="0">
                <a:solidFill>
                  <a:srgbClr val="002060"/>
                </a:solidFill>
              </a:rPr>
              <a:t> ORGANICO DEL PERSONALE DOCENTE</a:t>
            </a:r>
            <a:endParaRPr lang="it-IT" sz="2400" b="1" dirty="0">
              <a:solidFill>
                <a:srgbClr val="002060"/>
              </a:solidFill>
            </a:endParaRPr>
          </a:p>
        </p:txBody>
      </p:sp>
      <p:sp>
        <p:nvSpPr>
          <p:cNvPr id="3" name="Segnaposto contenuto 2"/>
          <p:cNvSpPr>
            <a:spLocks noGrp="1"/>
          </p:cNvSpPr>
          <p:nvPr>
            <p:ph idx="1"/>
          </p:nvPr>
        </p:nvSpPr>
        <p:spPr>
          <a:xfrm>
            <a:off x="457200" y="1600199"/>
            <a:ext cx="8229600" cy="5040000"/>
          </a:xfrm>
          <a:solidFill>
            <a:schemeClr val="accent5">
              <a:lumMod val="40000"/>
              <a:lumOff val="60000"/>
            </a:schemeClr>
          </a:solidFill>
        </p:spPr>
        <p:txBody>
          <a:bodyPr>
            <a:noAutofit/>
          </a:bodyPr>
          <a:lstStyle/>
          <a:p>
            <a:pPr marL="0" indent="0">
              <a:spcBef>
                <a:spcPts val="0"/>
              </a:spcBef>
              <a:buNone/>
            </a:pPr>
            <a:r>
              <a:rPr lang="it-IT" sz="1800" b="1" dirty="0" smtClean="0"/>
              <a:t>Art. 3 dpr 275/1999 novellato dal comma 14 dell’art.1 della legge 107/2015</a:t>
            </a:r>
          </a:p>
          <a:p>
            <a:pPr marL="0" indent="0">
              <a:spcBef>
                <a:spcPts val="0"/>
              </a:spcBef>
              <a:buNone/>
            </a:pPr>
            <a:r>
              <a:rPr lang="it-IT" sz="2400" b="1" dirty="0" smtClean="0">
                <a:solidFill>
                  <a:srgbClr val="C00000"/>
                </a:solidFill>
              </a:rPr>
              <a:t>Il piano … indica gli insegnamenti e le discipline tali da coprire:</a:t>
            </a:r>
          </a:p>
          <a:p>
            <a:pPr marL="0" indent="0">
              <a:spcBef>
                <a:spcPts val="0"/>
              </a:spcBef>
              <a:buNone/>
            </a:pPr>
            <a:endParaRPr lang="it-IT" sz="2400" b="1" dirty="0" smtClean="0">
              <a:solidFill>
                <a:srgbClr val="002060"/>
              </a:solidFill>
            </a:endParaRPr>
          </a:p>
          <a:p>
            <a:pPr marL="0" indent="0">
              <a:spcBef>
                <a:spcPts val="0"/>
              </a:spcBef>
              <a:buNone/>
            </a:pPr>
            <a:r>
              <a:rPr lang="it-IT" sz="2400" b="1" dirty="0" smtClean="0">
                <a:solidFill>
                  <a:srgbClr val="002060"/>
                </a:solidFill>
              </a:rPr>
              <a:t>a) il fabbisogno dei posti comuni e di sostegno dell'organico</a:t>
            </a:r>
          </a:p>
          <a:p>
            <a:pPr marL="0" indent="0">
              <a:spcBef>
                <a:spcPts val="0"/>
              </a:spcBef>
              <a:buNone/>
            </a:pPr>
            <a:r>
              <a:rPr lang="it-IT" sz="2400" b="1" dirty="0" smtClean="0">
                <a:solidFill>
                  <a:srgbClr val="002060"/>
                </a:solidFill>
              </a:rPr>
              <a:t>dell'autonomia, sulla base del monte orario degli insegnamenti, con riferimento anche alla quota di autonomia dei curricoli e agli spazi di flessibilità, nonché del numero di alunni con disabilità, ferma restando la possibilità di istituire posti di sostegno in deroga nei limiti delle risorse previste a legislazione vigente;</a:t>
            </a:r>
          </a:p>
          <a:p>
            <a:pPr marL="0" indent="0">
              <a:spcBef>
                <a:spcPts val="0"/>
              </a:spcBef>
              <a:buNone/>
            </a:pPr>
            <a:endParaRPr lang="it-IT" sz="2400" b="1" dirty="0" smtClean="0">
              <a:solidFill>
                <a:srgbClr val="002060"/>
              </a:solidFill>
            </a:endParaRPr>
          </a:p>
          <a:p>
            <a:pPr marL="0" indent="0">
              <a:spcBef>
                <a:spcPts val="0"/>
              </a:spcBef>
              <a:buNone/>
            </a:pPr>
            <a:r>
              <a:rPr lang="it-IT" sz="2400" b="1" dirty="0" smtClean="0">
                <a:solidFill>
                  <a:srgbClr val="002060"/>
                </a:solidFill>
              </a:rPr>
              <a:t>b) il fabbisogno dei posti per il potenziamento dell'offerta</a:t>
            </a:r>
          </a:p>
          <a:p>
            <a:pPr marL="0" indent="0">
              <a:spcBef>
                <a:spcPts val="0"/>
              </a:spcBef>
              <a:buNone/>
            </a:pPr>
            <a:r>
              <a:rPr lang="it-IT" sz="2400" b="1" dirty="0" smtClean="0">
                <a:solidFill>
                  <a:srgbClr val="002060"/>
                </a:solidFill>
              </a:rPr>
              <a:t>formativa.</a:t>
            </a:r>
            <a:endParaRPr lang="it-IT" sz="2400" b="1" dirty="0">
              <a:solidFill>
                <a:srgbClr val="002060"/>
              </a:solidFill>
            </a:endParaRPr>
          </a:p>
        </p:txBody>
      </p:sp>
    </p:spTree>
    <p:extLst>
      <p:ext uri="{BB962C8B-B14F-4D97-AF65-F5344CB8AC3E}">
        <p14:creationId xmlns:p14="http://schemas.microsoft.com/office/powerpoint/2010/main" val="26228748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260000"/>
          </a:xfrm>
          <a:solidFill>
            <a:schemeClr val="accent5">
              <a:lumMod val="40000"/>
              <a:lumOff val="60000"/>
            </a:schemeClr>
          </a:solidFill>
        </p:spPr>
        <p:txBody>
          <a:bodyPr>
            <a:normAutofit fontScale="90000"/>
          </a:bodyPr>
          <a:lstStyle/>
          <a:p>
            <a:r>
              <a:rPr lang="it-IT" sz="3100" b="1" dirty="0" smtClean="0">
                <a:solidFill>
                  <a:srgbClr val="FF0000"/>
                </a:solidFill>
              </a:rPr>
              <a:t>PIANO TRIENNALE DELL’OFFERTA FORMATIVA</a:t>
            </a:r>
            <a:br>
              <a:rPr lang="it-IT" sz="3100" b="1" dirty="0" smtClean="0">
                <a:solidFill>
                  <a:srgbClr val="FF0000"/>
                </a:solidFill>
              </a:rPr>
            </a:br>
            <a:r>
              <a:rPr lang="it-IT" sz="3100" b="1" dirty="0" smtClean="0">
                <a:solidFill>
                  <a:srgbClr val="FF0000"/>
                </a:solidFill>
              </a:rPr>
              <a:t>DEFINIZIONE </a:t>
            </a:r>
            <a:r>
              <a:rPr lang="it-IT" b="1" dirty="0" smtClean="0">
                <a:solidFill>
                  <a:srgbClr val="FF0000"/>
                </a:solidFill>
              </a:rPr>
              <a:t/>
            </a:r>
            <a:br>
              <a:rPr lang="it-IT" b="1" dirty="0" smtClean="0">
                <a:solidFill>
                  <a:srgbClr val="FF0000"/>
                </a:solidFill>
              </a:rPr>
            </a:br>
            <a:r>
              <a:rPr lang="it-IT" sz="2000" b="1" dirty="0" smtClean="0"/>
              <a:t>(art. 3 dpr 275/1999 come sostituito dal comma 14 dell’art.1 della legge 107/2015)</a:t>
            </a:r>
            <a:endParaRPr lang="it-IT" sz="2000" b="1" dirty="0">
              <a:solidFill>
                <a:srgbClr val="FF0000"/>
              </a:solidFill>
            </a:endParaRPr>
          </a:p>
        </p:txBody>
      </p:sp>
      <p:sp>
        <p:nvSpPr>
          <p:cNvPr id="3" name="Segnaposto contenuto 2"/>
          <p:cNvSpPr>
            <a:spLocks noGrp="1"/>
          </p:cNvSpPr>
          <p:nvPr>
            <p:ph idx="1"/>
          </p:nvPr>
        </p:nvSpPr>
        <p:spPr>
          <a:solidFill>
            <a:schemeClr val="accent5">
              <a:lumMod val="40000"/>
              <a:lumOff val="60000"/>
            </a:schemeClr>
          </a:solidFill>
        </p:spPr>
        <p:txBody>
          <a:bodyPr/>
          <a:lstStyle/>
          <a:p>
            <a:pPr algn="ctr">
              <a:buNone/>
            </a:pPr>
            <a:r>
              <a:rPr lang="it-IT" sz="3600" b="1" dirty="0" smtClean="0"/>
              <a:t>Il piano è il documento fondamentale costitutivo dell’</a:t>
            </a:r>
            <a:r>
              <a:rPr lang="it-IT" sz="3600" b="1" dirty="0" smtClean="0">
                <a:solidFill>
                  <a:srgbClr val="FF0000"/>
                </a:solidFill>
              </a:rPr>
              <a:t>identità culturale e progettuale delle istituzioni scolastiche </a:t>
            </a:r>
            <a:r>
              <a:rPr lang="it-IT" sz="3600" b="1" dirty="0" smtClean="0"/>
              <a:t>ed </a:t>
            </a:r>
            <a:r>
              <a:rPr lang="it-IT" sz="3600" b="1" dirty="0" smtClean="0">
                <a:solidFill>
                  <a:srgbClr val="006600"/>
                </a:solidFill>
              </a:rPr>
              <a:t>esplicita la progettazione curricolare, extracurricolare, educativa e organizzativa</a:t>
            </a:r>
            <a:r>
              <a:rPr lang="it-IT" sz="3600" b="1" dirty="0" smtClean="0"/>
              <a:t> che le singole scuole adottano nell'ambito della loro autonomia.</a:t>
            </a:r>
          </a:p>
          <a:p>
            <a:pPr>
              <a:buNone/>
            </a:pPr>
            <a:endParaRPr lang="it-IT"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5">
              <a:lumMod val="40000"/>
              <a:lumOff val="60000"/>
            </a:schemeClr>
          </a:solidFill>
        </p:spPr>
        <p:txBody>
          <a:bodyPr>
            <a:normAutofit fontScale="90000"/>
          </a:bodyPr>
          <a:lstStyle/>
          <a:p>
            <a:r>
              <a:rPr lang="it-IT" sz="2700" b="1" dirty="0" smtClean="0">
                <a:solidFill>
                  <a:srgbClr val="FF0000"/>
                </a:solidFill>
              </a:rPr>
              <a:t>CONTENUTI SPECIFICI INTRODOTTI DALLA LEGGE 107/2015 </a:t>
            </a:r>
            <a:br>
              <a:rPr lang="it-IT" sz="2700" b="1" dirty="0" smtClean="0">
                <a:solidFill>
                  <a:srgbClr val="FF0000"/>
                </a:solidFill>
              </a:rPr>
            </a:br>
            <a:r>
              <a:rPr lang="it-IT" sz="2400" b="1" dirty="0" smtClean="0">
                <a:solidFill>
                  <a:srgbClr val="002060"/>
                </a:solidFill>
              </a:rPr>
              <a:t>L’INDICAZIONE DEI POSTI </a:t>
            </a:r>
            <a:r>
              <a:rPr lang="it-IT" sz="2400" b="1" dirty="0" err="1" smtClean="0">
                <a:solidFill>
                  <a:srgbClr val="002060"/>
                </a:solidFill>
              </a:rPr>
              <a:t>DI</a:t>
            </a:r>
            <a:r>
              <a:rPr lang="it-IT" sz="2400" b="1" dirty="0" smtClean="0">
                <a:solidFill>
                  <a:srgbClr val="002060"/>
                </a:solidFill>
              </a:rPr>
              <a:t> ORGANICO DEL PERSONALE DOCENTE</a:t>
            </a:r>
            <a:endParaRPr lang="it-IT" sz="2400" b="1" dirty="0">
              <a:solidFill>
                <a:srgbClr val="002060"/>
              </a:solidFill>
            </a:endParaRPr>
          </a:p>
        </p:txBody>
      </p:sp>
      <p:sp>
        <p:nvSpPr>
          <p:cNvPr id="3" name="Segnaposto contenuto 2"/>
          <p:cNvSpPr>
            <a:spLocks noGrp="1"/>
          </p:cNvSpPr>
          <p:nvPr>
            <p:ph idx="1"/>
          </p:nvPr>
        </p:nvSpPr>
        <p:spPr>
          <a:xfrm>
            <a:off x="457200" y="1600199"/>
            <a:ext cx="8229600" cy="5040000"/>
          </a:xfrm>
          <a:solidFill>
            <a:schemeClr val="accent5">
              <a:lumMod val="40000"/>
              <a:lumOff val="60000"/>
            </a:schemeClr>
          </a:solidFill>
        </p:spPr>
        <p:txBody>
          <a:bodyPr>
            <a:noAutofit/>
          </a:bodyPr>
          <a:lstStyle/>
          <a:p>
            <a:pPr marL="0" indent="0">
              <a:spcBef>
                <a:spcPts val="0"/>
              </a:spcBef>
              <a:buNone/>
            </a:pPr>
            <a:r>
              <a:rPr lang="it-IT" sz="1800" b="1" dirty="0" smtClean="0"/>
              <a:t>Art. 3 dpr 275/1999 novellato dal comma 14 dell’art.1 della legge 107/2015</a:t>
            </a:r>
          </a:p>
          <a:p>
            <a:pPr marL="0" indent="0">
              <a:spcBef>
                <a:spcPts val="0"/>
              </a:spcBef>
              <a:buNone/>
            </a:pPr>
            <a:r>
              <a:rPr lang="it-IT" sz="2400" b="1" dirty="0" smtClean="0">
                <a:solidFill>
                  <a:srgbClr val="C00000"/>
                </a:solidFill>
              </a:rPr>
              <a:t>Il piano … indica gli insegnamenti e le discipline tali da coprire:</a:t>
            </a:r>
          </a:p>
          <a:p>
            <a:pPr marL="0" indent="0">
              <a:spcBef>
                <a:spcPts val="0"/>
              </a:spcBef>
              <a:buNone/>
            </a:pPr>
            <a:endParaRPr lang="it-IT" sz="2400" b="1" dirty="0" smtClean="0">
              <a:solidFill>
                <a:srgbClr val="002060"/>
              </a:solidFill>
            </a:endParaRPr>
          </a:p>
          <a:p>
            <a:pPr marL="0" indent="0">
              <a:spcBef>
                <a:spcPts val="0"/>
              </a:spcBef>
              <a:buNone/>
            </a:pPr>
            <a:r>
              <a:rPr lang="it-IT" sz="2400" b="1" dirty="0" smtClean="0">
                <a:solidFill>
                  <a:srgbClr val="002060"/>
                </a:solidFill>
              </a:rPr>
              <a:t>a) il fabbisogno dei posti comuni e di sostegno dell'organico</a:t>
            </a:r>
          </a:p>
          <a:p>
            <a:pPr marL="0" indent="0">
              <a:spcBef>
                <a:spcPts val="0"/>
              </a:spcBef>
              <a:buNone/>
            </a:pPr>
            <a:r>
              <a:rPr lang="it-IT" sz="2400" b="1" dirty="0" smtClean="0">
                <a:solidFill>
                  <a:srgbClr val="002060"/>
                </a:solidFill>
              </a:rPr>
              <a:t>dell'autonomia, sulla base del </a:t>
            </a:r>
            <a:r>
              <a:rPr lang="it-IT" sz="2400" b="1" dirty="0" smtClean="0">
                <a:solidFill>
                  <a:srgbClr val="FF0000"/>
                </a:solidFill>
              </a:rPr>
              <a:t>monte orario degli insegnamenti</a:t>
            </a:r>
            <a:r>
              <a:rPr lang="it-IT" sz="2400" b="1" dirty="0" smtClean="0">
                <a:solidFill>
                  <a:srgbClr val="002060"/>
                </a:solidFill>
              </a:rPr>
              <a:t>, con riferimento anche alla </a:t>
            </a:r>
            <a:r>
              <a:rPr lang="it-IT" sz="2400" b="1" dirty="0" smtClean="0">
                <a:solidFill>
                  <a:srgbClr val="FF0000"/>
                </a:solidFill>
              </a:rPr>
              <a:t>quota di autonomia dei curricoli e agli spazi di flessibilità</a:t>
            </a:r>
            <a:r>
              <a:rPr lang="it-IT" sz="2400" b="1" dirty="0" smtClean="0">
                <a:solidFill>
                  <a:srgbClr val="002060"/>
                </a:solidFill>
              </a:rPr>
              <a:t>, nonché del </a:t>
            </a:r>
            <a:r>
              <a:rPr lang="it-IT" sz="2400" b="1" dirty="0" smtClean="0">
                <a:solidFill>
                  <a:srgbClr val="006600"/>
                </a:solidFill>
              </a:rPr>
              <a:t>numero di alunni con disabilità</a:t>
            </a:r>
            <a:r>
              <a:rPr lang="it-IT" sz="2400" b="1" dirty="0" smtClean="0">
                <a:solidFill>
                  <a:srgbClr val="002060"/>
                </a:solidFill>
              </a:rPr>
              <a:t>, ferma restando la possibilità di istituire posti di sostegno in deroga nei limiti delle risorse previste a legislazione vigente;</a:t>
            </a:r>
          </a:p>
          <a:p>
            <a:pPr marL="0" indent="0">
              <a:spcBef>
                <a:spcPts val="0"/>
              </a:spcBef>
              <a:buNone/>
            </a:pPr>
            <a:endParaRPr lang="it-IT" sz="2400" b="1" dirty="0" smtClean="0">
              <a:solidFill>
                <a:srgbClr val="002060"/>
              </a:solidFill>
            </a:endParaRPr>
          </a:p>
          <a:p>
            <a:pPr marL="0" indent="0">
              <a:spcBef>
                <a:spcPts val="0"/>
              </a:spcBef>
              <a:buNone/>
            </a:pPr>
            <a:r>
              <a:rPr lang="it-IT" sz="2400" b="1" dirty="0" smtClean="0">
                <a:solidFill>
                  <a:srgbClr val="002060"/>
                </a:solidFill>
              </a:rPr>
              <a:t>b) il fabbisogno dei posti per il potenziamento dell'offerta</a:t>
            </a:r>
          </a:p>
          <a:p>
            <a:pPr marL="0" indent="0">
              <a:spcBef>
                <a:spcPts val="0"/>
              </a:spcBef>
              <a:buNone/>
            </a:pPr>
            <a:r>
              <a:rPr lang="it-IT" sz="2400" b="1" dirty="0" smtClean="0">
                <a:solidFill>
                  <a:srgbClr val="002060"/>
                </a:solidFill>
              </a:rPr>
              <a:t>formativa.</a:t>
            </a:r>
            <a:endParaRPr lang="it-IT" sz="2400" b="1" dirty="0">
              <a:solidFill>
                <a:srgbClr val="002060"/>
              </a:solidFill>
            </a:endParaRPr>
          </a:p>
        </p:txBody>
      </p:sp>
    </p:spTree>
    <p:extLst>
      <p:ext uri="{BB962C8B-B14F-4D97-AF65-F5344CB8AC3E}">
        <p14:creationId xmlns:p14="http://schemas.microsoft.com/office/powerpoint/2010/main" val="26228748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5">
              <a:lumMod val="40000"/>
              <a:lumOff val="60000"/>
            </a:schemeClr>
          </a:solidFill>
        </p:spPr>
        <p:txBody>
          <a:bodyPr>
            <a:normAutofit fontScale="90000"/>
          </a:bodyPr>
          <a:lstStyle/>
          <a:p>
            <a:r>
              <a:rPr lang="it-IT" sz="2700" b="1" dirty="0" smtClean="0"/>
              <a:t/>
            </a:r>
            <a:br>
              <a:rPr lang="it-IT" sz="2700" b="1" dirty="0" smtClean="0"/>
            </a:br>
            <a:r>
              <a:rPr lang="it-IT" sz="2700" b="1" dirty="0" smtClean="0"/>
              <a:t/>
            </a:r>
            <a:br>
              <a:rPr lang="it-IT" sz="2700" b="1" dirty="0" smtClean="0"/>
            </a:br>
            <a:r>
              <a:rPr lang="it-IT" sz="2200" b="1" dirty="0" smtClean="0">
                <a:solidFill>
                  <a:srgbClr val="FF0000"/>
                </a:solidFill>
              </a:rPr>
              <a:t>LA DETERMINAZIONE DELL’ORGANICO D’ ISTITUTO COME                   PROVVEDIMENTO AMMINISTRATIVO A FORMAZIONE PROGRESSIVA</a:t>
            </a:r>
            <a:r>
              <a:rPr lang="it-IT" dirty="0" smtClean="0">
                <a:solidFill>
                  <a:srgbClr val="FF0000"/>
                </a:solidFill>
              </a:rPr>
              <a:t/>
            </a:r>
            <a:br>
              <a:rPr lang="it-IT" dirty="0" smtClean="0">
                <a:solidFill>
                  <a:srgbClr val="FF0000"/>
                </a:solidFill>
              </a:rPr>
            </a:br>
            <a:endParaRPr lang="it-IT" dirty="0">
              <a:solidFill>
                <a:srgbClr val="FF0000"/>
              </a:solidFill>
            </a:endParaRPr>
          </a:p>
        </p:txBody>
      </p:sp>
      <p:sp>
        <p:nvSpPr>
          <p:cNvPr id="3" name="Segnaposto contenuto 2"/>
          <p:cNvSpPr>
            <a:spLocks noGrp="1"/>
          </p:cNvSpPr>
          <p:nvPr>
            <p:ph idx="1"/>
          </p:nvPr>
        </p:nvSpPr>
        <p:spPr>
          <a:solidFill>
            <a:schemeClr val="accent5">
              <a:lumMod val="40000"/>
              <a:lumOff val="60000"/>
            </a:schemeClr>
          </a:solidFill>
        </p:spPr>
        <p:txBody>
          <a:bodyPr>
            <a:normAutofit/>
          </a:bodyPr>
          <a:lstStyle/>
          <a:p>
            <a:pPr algn="ctr">
              <a:buNone/>
            </a:pPr>
            <a:r>
              <a:rPr lang="it-IT" sz="2000" b="1" dirty="0" smtClean="0"/>
              <a:t>DEFINIZIONE DELLA CONSISTENZA DELLE DOTAZIONI ORGANICHE                                 A LIVELLO NAZIONALE</a:t>
            </a:r>
          </a:p>
          <a:p>
            <a:pPr algn="ctr">
              <a:buNone/>
            </a:pPr>
            <a:endParaRPr lang="it-IT" sz="2000" b="1" dirty="0" smtClean="0">
              <a:solidFill>
                <a:srgbClr val="002060"/>
              </a:solidFill>
            </a:endParaRPr>
          </a:p>
          <a:p>
            <a:pPr algn="ctr">
              <a:buNone/>
            </a:pPr>
            <a:endParaRPr lang="it-IT" sz="2000" b="1" dirty="0" smtClean="0">
              <a:solidFill>
                <a:srgbClr val="002060"/>
              </a:solidFill>
            </a:endParaRPr>
          </a:p>
          <a:p>
            <a:pPr algn="ctr">
              <a:buNone/>
            </a:pPr>
            <a:r>
              <a:rPr lang="it-IT" sz="2000" b="1" dirty="0" smtClean="0">
                <a:solidFill>
                  <a:srgbClr val="002060"/>
                </a:solidFill>
              </a:rPr>
              <a:t>RIPARTIZIONE DELL'ORGANICO NAZIONALE A LIVELLO REGIONALE</a:t>
            </a:r>
          </a:p>
          <a:p>
            <a:pPr algn="ctr">
              <a:buNone/>
            </a:pPr>
            <a:endParaRPr lang="it-IT" sz="2000" b="1" dirty="0" smtClean="0">
              <a:solidFill>
                <a:srgbClr val="002060"/>
              </a:solidFill>
            </a:endParaRPr>
          </a:p>
          <a:p>
            <a:pPr algn="ctr">
              <a:buNone/>
            </a:pPr>
            <a:endParaRPr lang="it-IT" sz="2000" b="1" dirty="0" smtClean="0">
              <a:solidFill>
                <a:srgbClr val="002060"/>
              </a:solidFill>
            </a:endParaRPr>
          </a:p>
          <a:p>
            <a:pPr algn="ctr">
              <a:buNone/>
            </a:pPr>
            <a:r>
              <a:rPr lang="it-IT" sz="2000" b="1" dirty="0" smtClean="0">
                <a:solidFill>
                  <a:srgbClr val="006600"/>
                </a:solidFill>
              </a:rPr>
              <a:t>RIPARTIZIONE DEI POSTI A LIVELLO </a:t>
            </a:r>
            <a:r>
              <a:rPr lang="it-IT" sz="2000" b="1" dirty="0" err="1" smtClean="0">
                <a:solidFill>
                  <a:srgbClr val="006600"/>
                </a:solidFill>
              </a:rPr>
              <a:t>DI</a:t>
            </a:r>
            <a:r>
              <a:rPr lang="it-IT" sz="2000" b="1" dirty="0" smtClean="0">
                <a:solidFill>
                  <a:srgbClr val="006600"/>
                </a:solidFill>
              </a:rPr>
              <a:t> AMBITO TERRITORIALE</a:t>
            </a:r>
          </a:p>
          <a:p>
            <a:pPr algn="ctr">
              <a:buNone/>
            </a:pPr>
            <a:endParaRPr lang="it-IT" sz="2000" b="1" dirty="0" smtClean="0">
              <a:solidFill>
                <a:srgbClr val="002060"/>
              </a:solidFill>
            </a:endParaRPr>
          </a:p>
          <a:p>
            <a:pPr algn="ctr">
              <a:buNone/>
            </a:pPr>
            <a:endParaRPr lang="it-IT" sz="2000" b="1" dirty="0" smtClean="0">
              <a:solidFill>
                <a:srgbClr val="002060"/>
              </a:solidFill>
            </a:endParaRPr>
          </a:p>
          <a:p>
            <a:pPr algn="ctr">
              <a:buNone/>
            </a:pPr>
            <a:r>
              <a:rPr lang="it-IT" sz="2000" b="1" dirty="0" smtClean="0">
                <a:solidFill>
                  <a:srgbClr val="FF0000"/>
                </a:solidFill>
              </a:rPr>
              <a:t>DETERMINAZIONE DELLE DOTAZIONI ORGANICHE DELLE SINGOLE ISTITUZIONI SCOLASTICHE</a:t>
            </a:r>
          </a:p>
          <a:p>
            <a:pPr algn="ctr">
              <a:buNone/>
            </a:pPr>
            <a:endParaRPr lang="it-IT" sz="2000" b="1" dirty="0">
              <a:solidFill>
                <a:srgbClr val="FF0000"/>
              </a:solidFill>
            </a:endParaRPr>
          </a:p>
        </p:txBody>
      </p:sp>
      <p:sp>
        <p:nvSpPr>
          <p:cNvPr id="4" name="Freccia in giù 3"/>
          <p:cNvSpPr/>
          <p:nvPr/>
        </p:nvSpPr>
        <p:spPr>
          <a:xfrm>
            <a:off x="4644008" y="2492896"/>
            <a:ext cx="216024"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Freccia in giù 4"/>
          <p:cNvSpPr/>
          <p:nvPr/>
        </p:nvSpPr>
        <p:spPr>
          <a:xfrm>
            <a:off x="4644008" y="3501008"/>
            <a:ext cx="216024"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Freccia in giù 5"/>
          <p:cNvSpPr/>
          <p:nvPr/>
        </p:nvSpPr>
        <p:spPr>
          <a:xfrm>
            <a:off x="4644008" y="4725144"/>
            <a:ext cx="216024"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5">
              <a:lumMod val="40000"/>
              <a:lumOff val="60000"/>
            </a:schemeClr>
          </a:solidFill>
        </p:spPr>
        <p:txBody>
          <a:bodyPr>
            <a:noAutofit/>
          </a:bodyPr>
          <a:lstStyle/>
          <a:p>
            <a:r>
              <a:rPr lang="it-IT" sz="2400" b="1" dirty="0" smtClean="0">
                <a:solidFill>
                  <a:srgbClr val="FF0000"/>
                </a:solidFill>
              </a:rPr>
              <a:t>PER MOTIVARE IL NUMERO </a:t>
            </a:r>
            <a:r>
              <a:rPr lang="it-IT" sz="2400" b="1" dirty="0" err="1" smtClean="0">
                <a:solidFill>
                  <a:srgbClr val="FF0000"/>
                </a:solidFill>
              </a:rPr>
              <a:t>DI</a:t>
            </a:r>
            <a:r>
              <a:rPr lang="it-IT" sz="2400" b="1" dirty="0" smtClean="0">
                <a:solidFill>
                  <a:srgbClr val="FF0000"/>
                </a:solidFill>
              </a:rPr>
              <a:t> POSTI </a:t>
            </a:r>
            <a:br>
              <a:rPr lang="it-IT" sz="2400" b="1" dirty="0" smtClean="0">
                <a:solidFill>
                  <a:srgbClr val="FF0000"/>
                </a:solidFill>
              </a:rPr>
            </a:br>
            <a:r>
              <a:rPr lang="it-IT" sz="2400" b="1" dirty="0" smtClean="0">
                <a:solidFill>
                  <a:srgbClr val="FF0000"/>
                </a:solidFill>
              </a:rPr>
              <a:t>COMUNI E </a:t>
            </a:r>
            <a:r>
              <a:rPr lang="it-IT" sz="2400" b="1" dirty="0" err="1" smtClean="0">
                <a:solidFill>
                  <a:srgbClr val="FF0000"/>
                </a:solidFill>
              </a:rPr>
              <a:t>DI</a:t>
            </a:r>
            <a:r>
              <a:rPr lang="it-IT" sz="2400" b="1" dirty="0" smtClean="0">
                <a:solidFill>
                  <a:srgbClr val="FF0000"/>
                </a:solidFill>
              </a:rPr>
              <a:t> SOSTEGNO </a:t>
            </a:r>
            <a:endParaRPr lang="it-IT" sz="2400" b="1" dirty="0">
              <a:solidFill>
                <a:srgbClr val="FF0000"/>
              </a:solidFill>
            </a:endParaRPr>
          </a:p>
        </p:txBody>
      </p:sp>
      <p:sp>
        <p:nvSpPr>
          <p:cNvPr id="3" name="Segnaposto contenuto 2"/>
          <p:cNvSpPr>
            <a:spLocks noGrp="1"/>
          </p:cNvSpPr>
          <p:nvPr>
            <p:ph idx="1"/>
          </p:nvPr>
        </p:nvSpPr>
        <p:spPr>
          <a:solidFill>
            <a:schemeClr val="accent5">
              <a:lumMod val="40000"/>
              <a:lumOff val="60000"/>
            </a:schemeClr>
          </a:solidFill>
        </p:spPr>
        <p:txBody>
          <a:bodyPr>
            <a:normAutofit/>
          </a:bodyPr>
          <a:lstStyle/>
          <a:p>
            <a:pPr>
              <a:buNone/>
            </a:pPr>
            <a:r>
              <a:rPr lang="it-IT" sz="2800" b="1" dirty="0" smtClean="0">
                <a:solidFill>
                  <a:srgbClr val="002060"/>
                </a:solidFill>
              </a:rPr>
              <a:t>v. criteri di calcolo dell’organico  relativi ai diversi ordini e gradi di scuola (D.P.R. n. 81/2009, D.P.R. n.89/2009, </a:t>
            </a:r>
            <a:r>
              <a:rPr lang="it-IT" sz="2800" b="1" dirty="0" err="1" smtClean="0">
                <a:solidFill>
                  <a:srgbClr val="002060"/>
                </a:solidFill>
              </a:rPr>
              <a:t>DD.PP.RR</a:t>
            </a:r>
            <a:r>
              <a:rPr lang="it-IT" sz="2800" b="1" dirty="0" smtClean="0">
                <a:solidFill>
                  <a:srgbClr val="002060"/>
                </a:solidFill>
              </a:rPr>
              <a:t>. n.87,88,89/2010)</a:t>
            </a:r>
          </a:p>
          <a:p>
            <a:pPr>
              <a:buNone/>
            </a:pPr>
            <a:endParaRPr lang="it-IT" sz="2800" b="1" dirty="0" smtClean="0">
              <a:solidFill>
                <a:srgbClr val="002060"/>
              </a:solidFill>
            </a:endParaRPr>
          </a:p>
          <a:p>
            <a:pPr>
              <a:buNone/>
            </a:pPr>
            <a:r>
              <a:rPr lang="it-IT" sz="2800" b="1" dirty="0" smtClean="0">
                <a:solidFill>
                  <a:srgbClr val="002060"/>
                </a:solidFill>
              </a:rPr>
              <a:t>Comunque “L'ufficio scolastico regionale verifica che il piano triennale dell'offerta formativa rispetti il limite dell'organico assegnato a ciascuna istituzione scolastica e trasmette al Ministero dell'istruzione, dell'università e della ricerca gli esiti della verifica".</a:t>
            </a:r>
            <a:endParaRPr lang="it-IT" sz="2800" b="1" dirty="0">
              <a:solidFill>
                <a:srgbClr val="00206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5">
              <a:lumMod val="40000"/>
              <a:lumOff val="60000"/>
            </a:schemeClr>
          </a:solidFill>
        </p:spPr>
        <p:txBody>
          <a:bodyPr>
            <a:normAutofit/>
          </a:bodyPr>
          <a:lstStyle/>
          <a:p>
            <a:r>
              <a:rPr lang="it-IT" sz="2000" b="1" dirty="0" smtClean="0">
                <a:solidFill>
                  <a:srgbClr val="FF0000"/>
                </a:solidFill>
              </a:rPr>
              <a:t>PER MOTIVARE IL FABBISOGNO DEI POSTI </a:t>
            </a:r>
            <a:br>
              <a:rPr lang="it-IT" sz="2000" b="1" dirty="0" smtClean="0">
                <a:solidFill>
                  <a:srgbClr val="FF0000"/>
                </a:solidFill>
              </a:rPr>
            </a:br>
            <a:r>
              <a:rPr lang="it-IT" sz="2000" b="1" dirty="0" smtClean="0">
                <a:solidFill>
                  <a:srgbClr val="FF0000"/>
                </a:solidFill>
              </a:rPr>
              <a:t>PER IL POTENZIAMENTO DELL'OFFERTA FORMATIVA</a:t>
            </a:r>
            <a:br>
              <a:rPr lang="it-IT" sz="2000" b="1" dirty="0" smtClean="0">
                <a:solidFill>
                  <a:srgbClr val="FF0000"/>
                </a:solidFill>
              </a:rPr>
            </a:br>
            <a:r>
              <a:rPr lang="it-IT" sz="2000" b="1" dirty="0" smtClean="0">
                <a:solidFill>
                  <a:srgbClr val="002060"/>
                </a:solidFill>
              </a:rPr>
              <a:t>CHE COSA VOGLIAMO POTENZIARE?</a:t>
            </a:r>
            <a:endParaRPr lang="it-IT" sz="2000" b="1" dirty="0">
              <a:solidFill>
                <a:srgbClr val="FF0000"/>
              </a:solidFill>
            </a:endParaRPr>
          </a:p>
        </p:txBody>
      </p:sp>
      <p:sp>
        <p:nvSpPr>
          <p:cNvPr id="3" name="Segnaposto contenuto 2"/>
          <p:cNvSpPr>
            <a:spLocks noGrp="1"/>
          </p:cNvSpPr>
          <p:nvPr>
            <p:ph idx="1"/>
          </p:nvPr>
        </p:nvSpPr>
        <p:spPr>
          <a:xfrm>
            <a:off x="467544" y="1484784"/>
            <a:ext cx="8229600" cy="5040560"/>
          </a:xfrm>
          <a:solidFill>
            <a:schemeClr val="accent5">
              <a:lumMod val="40000"/>
              <a:lumOff val="60000"/>
            </a:schemeClr>
          </a:solidFill>
        </p:spPr>
        <p:txBody>
          <a:bodyPr>
            <a:noAutofit/>
          </a:bodyPr>
          <a:lstStyle/>
          <a:p>
            <a:pPr>
              <a:buNone/>
            </a:pPr>
            <a:r>
              <a:rPr lang="it-IT" sz="1800" b="1" dirty="0" smtClean="0"/>
              <a:t>L. 107/2015 - art. 1, comma 3</a:t>
            </a:r>
          </a:p>
          <a:p>
            <a:pPr marL="36000">
              <a:buNone/>
            </a:pPr>
            <a:r>
              <a:rPr lang="it-IT" sz="1800" b="1" dirty="0" smtClean="0">
                <a:solidFill>
                  <a:srgbClr val="002060"/>
                </a:solidFill>
              </a:rPr>
              <a:t>La piena realizzazione del curricolo della scuola e il raggiungimento degli obiettivi di cui ai commi da 5 a 26, la valorizzazione delle potenzialità e degli stili di apprendimento nonché della comunità professionale scolastica con lo sviluppo del metodo cooperativo, nel rispetto della libertà di insegnamento, la collaborazione e la progettazione, l'interazione con le famiglie e il territorio sono perseguiti mediante le forme di flessibilità dell'autonomia didattica e organizzativa previste dal regolamento di cui al decreto del Presidente della Repubblica 8 marzo 1999, n. 275, e in particolare attraverso:</a:t>
            </a:r>
          </a:p>
          <a:p>
            <a:pPr marL="36000">
              <a:buNone/>
            </a:pPr>
            <a:r>
              <a:rPr lang="it-IT" sz="1800" b="1" dirty="0" smtClean="0">
                <a:solidFill>
                  <a:srgbClr val="002060"/>
                </a:solidFill>
              </a:rPr>
              <a:t>a) l'articolazione modulare del monte orario annuale di ciascuna disciplina, ivi compresi attività e insegnamenti interdisciplinari;</a:t>
            </a:r>
          </a:p>
          <a:p>
            <a:pPr marL="36000">
              <a:buNone/>
            </a:pPr>
            <a:r>
              <a:rPr lang="it-IT" sz="1800" b="1" dirty="0" smtClean="0">
                <a:solidFill>
                  <a:srgbClr val="002060"/>
                </a:solidFill>
              </a:rPr>
              <a:t>b) </a:t>
            </a:r>
            <a:r>
              <a:rPr lang="it-IT" sz="1800" b="1" dirty="0" smtClean="0">
                <a:solidFill>
                  <a:srgbClr val="FF0000"/>
                </a:solidFill>
              </a:rPr>
              <a:t>il potenziamento del tempo scolastico anche oltre i modelli e i quadri orari, nei limiti della dotazione organica dell'autonomia di cui al comma 5, tenuto conto delle scelte degli studenti e delle famiglie;</a:t>
            </a:r>
          </a:p>
          <a:p>
            <a:pPr marL="36000">
              <a:buNone/>
            </a:pPr>
            <a:r>
              <a:rPr lang="it-IT" sz="1800" b="1" dirty="0" smtClean="0">
                <a:solidFill>
                  <a:srgbClr val="002060"/>
                </a:solidFill>
              </a:rPr>
              <a:t>c) la programmazione plurisettimanale e flessibile dell'orario complessivo del curricolo e di quello destinato alle singole discipline, anche mediante l'articolazione del gruppo della classe</a:t>
            </a:r>
            <a:r>
              <a:rPr lang="it-IT" sz="1800" b="1" dirty="0" smtClean="0"/>
              <a:t>.</a:t>
            </a:r>
            <a:endParaRPr lang="it-IT" sz="1800" b="1" i="1" dirty="0" smtClean="0">
              <a:solidFill>
                <a:srgbClr val="00206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5">
              <a:lumMod val="40000"/>
              <a:lumOff val="60000"/>
            </a:schemeClr>
          </a:solidFill>
        </p:spPr>
        <p:txBody>
          <a:bodyPr>
            <a:normAutofit/>
          </a:bodyPr>
          <a:lstStyle/>
          <a:p>
            <a:r>
              <a:rPr lang="it-IT" sz="2000" b="1" dirty="0" smtClean="0">
                <a:solidFill>
                  <a:srgbClr val="FF0000"/>
                </a:solidFill>
              </a:rPr>
              <a:t>PER MOTIVARE IL FABBISOGNO DEI POSTI </a:t>
            </a:r>
            <a:br>
              <a:rPr lang="it-IT" sz="2000" b="1" dirty="0" smtClean="0">
                <a:solidFill>
                  <a:srgbClr val="FF0000"/>
                </a:solidFill>
              </a:rPr>
            </a:br>
            <a:r>
              <a:rPr lang="it-IT" sz="2000" b="1" dirty="0" smtClean="0">
                <a:solidFill>
                  <a:srgbClr val="FF0000"/>
                </a:solidFill>
              </a:rPr>
              <a:t>PER IL POTENZIAMENTO DELL'OFFERTA FORMATIVA</a:t>
            </a:r>
            <a:br>
              <a:rPr lang="it-IT" sz="2000" b="1" dirty="0" smtClean="0">
                <a:solidFill>
                  <a:srgbClr val="FF0000"/>
                </a:solidFill>
              </a:rPr>
            </a:br>
            <a:r>
              <a:rPr lang="it-IT" sz="2000" b="1" dirty="0" smtClean="0">
                <a:solidFill>
                  <a:srgbClr val="002060"/>
                </a:solidFill>
              </a:rPr>
              <a:t>CHE COSA VOGLIAMO POTENZIARE?</a:t>
            </a:r>
            <a:endParaRPr lang="it-IT" sz="2000" b="1" dirty="0">
              <a:solidFill>
                <a:srgbClr val="FF0000"/>
              </a:solidFill>
            </a:endParaRPr>
          </a:p>
        </p:txBody>
      </p:sp>
      <p:sp>
        <p:nvSpPr>
          <p:cNvPr id="3" name="Segnaposto contenuto 2"/>
          <p:cNvSpPr>
            <a:spLocks noGrp="1"/>
          </p:cNvSpPr>
          <p:nvPr>
            <p:ph idx="1"/>
          </p:nvPr>
        </p:nvSpPr>
        <p:spPr>
          <a:solidFill>
            <a:schemeClr val="accent5">
              <a:lumMod val="40000"/>
              <a:lumOff val="60000"/>
            </a:schemeClr>
          </a:solidFill>
        </p:spPr>
        <p:txBody>
          <a:bodyPr>
            <a:noAutofit/>
          </a:bodyPr>
          <a:lstStyle/>
          <a:p>
            <a:pPr>
              <a:buNone/>
            </a:pPr>
            <a:r>
              <a:rPr lang="it-IT" sz="2000" b="1" dirty="0" smtClean="0"/>
              <a:t>L. 107/2015 - art. 1, comma 5</a:t>
            </a:r>
          </a:p>
          <a:p>
            <a:pPr>
              <a:buNone/>
            </a:pPr>
            <a:endParaRPr lang="it-IT" sz="1600" b="1" i="1" dirty="0" smtClean="0">
              <a:solidFill>
                <a:srgbClr val="002060"/>
              </a:solidFill>
            </a:endParaRPr>
          </a:p>
          <a:p>
            <a:pPr marL="0">
              <a:buNone/>
            </a:pPr>
            <a:r>
              <a:rPr lang="it-IT" sz="2000" b="1" dirty="0" smtClean="0">
                <a:solidFill>
                  <a:srgbClr val="002060"/>
                </a:solidFill>
              </a:rPr>
              <a:t>Al fine di dare piena attuazione al processo di realizzazione dell'autonomia e di riorganizzazione dell'intero sistema di istruzione, è istituito per l'intera istituzione scolastica, o istituto comprensivo, e per tutti gli indirizzi degli istituti secondari di secondo grado afferenti alla medesima istituzione scolastica </a:t>
            </a:r>
            <a:r>
              <a:rPr lang="it-IT" sz="2000" b="1" dirty="0" smtClean="0">
                <a:solidFill>
                  <a:srgbClr val="006600"/>
                </a:solidFill>
              </a:rPr>
              <a:t>l'organico dell'autonomia, </a:t>
            </a:r>
            <a:r>
              <a:rPr lang="it-IT" sz="2000" b="1" dirty="0" smtClean="0">
                <a:solidFill>
                  <a:srgbClr val="FF0000"/>
                </a:solidFill>
              </a:rPr>
              <a:t>funzionale alle </a:t>
            </a:r>
            <a:r>
              <a:rPr lang="it-IT" sz="2000" b="1" dirty="0" smtClean="0">
                <a:solidFill>
                  <a:srgbClr val="006600"/>
                </a:solidFill>
              </a:rPr>
              <a:t>esigenze didattiche, organizzative e progettuali </a:t>
            </a:r>
            <a:r>
              <a:rPr lang="it-IT" sz="2000" b="1" dirty="0" smtClean="0">
                <a:solidFill>
                  <a:srgbClr val="FF0000"/>
                </a:solidFill>
              </a:rPr>
              <a:t>delle istituzioni scolastiche come emergenti dal piano triennale dell'offerta formativa</a:t>
            </a:r>
            <a:r>
              <a:rPr lang="it-IT" sz="2000" b="1" dirty="0" smtClean="0">
                <a:solidFill>
                  <a:srgbClr val="002060"/>
                </a:solidFill>
              </a:rPr>
              <a:t> predisposto ai sensi del comma 14. </a:t>
            </a:r>
          </a:p>
          <a:p>
            <a:pPr marL="0">
              <a:buNone/>
            </a:pPr>
            <a:endParaRPr lang="it-IT" sz="2000" b="1" dirty="0" smtClean="0">
              <a:solidFill>
                <a:srgbClr val="002060"/>
              </a:solidFill>
            </a:endParaRPr>
          </a:p>
          <a:p>
            <a:pPr marL="0">
              <a:buNone/>
            </a:pPr>
            <a:r>
              <a:rPr lang="it-IT" sz="2000" b="1" dirty="0" smtClean="0">
                <a:solidFill>
                  <a:srgbClr val="002060"/>
                </a:solidFill>
              </a:rPr>
              <a:t>I </a:t>
            </a:r>
            <a:r>
              <a:rPr lang="it-IT" sz="2000" b="1" dirty="0" smtClean="0">
                <a:solidFill>
                  <a:srgbClr val="FF0000"/>
                </a:solidFill>
              </a:rPr>
              <a:t>docenti </a:t>
            </a:r>
            <a:r>
              <a:rPr lang="it-IT" sz="2000" b="1" dirty="0" smtClean="0">
                <a:solidFill>
                  <a:srgbClr val="002060"/>
                </a:solidFill>
              </a:rPr>
              <a:t>dell'organico dell'autonomia concorrono alla realizzazione del piano triennale dell'offerta formativa con attività di </a:t>
            </a:r>
            <a:r>
              <a:rPr lang="it-IT" sz="2000" b="1" dirty="0" smtClean="0">
                <a:solidFill>
                  <a:srgbClr val="FF0000"/>
                </a:solidFill>
              </a:rPr>
              <a:t>insegnamento</a:t>
            </a:r>
            <a:r>
              <a:rPr lang="it-IT" sz="2000" b="1" dirty="0" smtClean="0">
                <a:solidFill>
                  <a:srgbClr val="002060"/>
                </a:solidFill>
              </a:rPr>
              <a:t>, di </a:t>
            </a:r>
            <a:r>
              <a:rPr lang="it-IT" sz="2000" b="1" dirty="0" smtClean="0">
                <a:solidFill>
                  <a:srgbClr val="FF0000"/>
                </a:solidFill>
              </a:rPr>
              <a:t>potenziamento</a:t>
            </a:r>
            <a:r>
              <a:rPr lang="it-IT" sz="2000" b="1" dirty="0" smtClean="0">
                <a:solidFill>
                  <a:srgbClr val="002060"/>
                </a:solidFill>
              </a:rPr>
              <a:t>, di </a:t>
            </a:r>
            <a:r>
              <a:rPr lang="it-IT" sz="2000" b="1" dirty="0" smtClean="0">
                <a:solidFill>
                  <a:srgbClr val="FF0000"/>
                </a:solidFill>
              </a:rPr>
              <a:t>sostegno</a:t>
            </a:r>
            <a:r>
              <a:rPr lang="it-IT" sz="2000" b="1" dirty="0" smtClean="0">
                <a:solidFill>
                  <a:srgbClr val="002060"/>
                </a:solidFill>
              </a:rPr>
              <a:t>, di </a:t>
            </a:r>
            <a:r>
              <a:rPr lang="it-IT" sz="2000" b="1" dirty="0" smtClean="0">
                <a:solidFill>
                  <a:srgbClr val="FF0000"/>
                </a:solidFill>
              </a:rPr>
              <a:t>organizzazione</a:t>
            </a:r>
            <a:r>
              <a:rPr lang="it-IT" sz="2000" b="1" dirty="0" smtClean="0">
                <a:solidFill>
                  <a:srgbClr val="002060"/>
                </a:solidFill>
              </a:rPr>
              <a:t>, di </a:t>
            </a:r>
            <a:r>
              <a:rPr lang="it-IT" sz="2000" b="1" dirty="0" smtClean="0">
                <a:solidFill>
                  <a:srgbClr val="FF0000"/>
                </a:solidFill>
              </a:rPr>
              <a:t>progettazione </a:t>
            </a:r>
            <a:r>
              <a:rPr lang="it-IT" sz="2000" b="1" dirty="0" smtClean="0">
                <a:solidFill>
                  <a:srgbClr val="002060"/>
                </a:solidFill>
              </a:rPr>
              <a:t>e di </a:t>
            </a:r>
            <a:r>
              <a:rPr lang="it-IT" sz="2000" b="1" dirty="0" smtClean="0">
                <a:solidFill>
                  <a:srgbClr val="FF0000"/>
                </a:solidFill>
              </a:rPr>
              <a:t>coordinamento</a:t>
            </a:r>
            <a:r>
              <a:rPr lang="it-IT" sz="2000" b="1" dirty="0" smtClean="0">
                <a:solidFill>
                  <a:srgbClr val="002060"/>
                </a:solidFill>
              </a:rPr>
              <a:t>.</a:t>
            </a:r>
            <a:endParaRPr lang="it-IT" sz="2000" b="1" i="1" dirty="0" smtClean="0">
              <a:solidFill>
                <a:srgbClr val="00206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5">
              <a:lumMod val="40000"/>
              <a:lumOff val="60000"/>
            </a:schemeClr>
          </a:solidFill>
        </p:spPr>
        <p:txBody>
          <a:bodyPr>
            <a:normAutofit fontScale="90000"/>
          </a:bodyPr>
          <a:lstStyle/>
          <a:p>
            <a:pPr marL="0" indent="0">
              <a:spcBef>
                <a:spcPts val="0"/>
              </a:spcBef>
            </a:pPr>
            <a:r>
              <a:rPr lang="it-IT" sz="2200" b="1" dirty="0" smtClean="0">
                <a:solidFill>
                  <a:srgbClr val="FF0000"/>
                </a:solidFill>
              </a:rPr>
              <a:t/>
            </a:r>
            <a:br>
              <a:rPr lang="it-IT" sz="2200" b="1" dirty="0" smtClean="0">
                <a:solidFill>
                  <a:srgbClr val="FF0000"/>
                </a:solidFill>
              </a:rPr>
            </a:br>
            <a:r>
              <a:rPr lang="it-IT" sz="2200" b="1" dirty="0" smtClean="0">
                <a:solidFill>
                  <a:srgbClr val="FF0000"/>
                </a:solidFill>
              </a:rPr>
              <a:t>PER MOTIVARE IL FABBISOGNO DEI POSTI </a:t>
            </a:r>
            <a:br>
              <a:rPr lang="it-IT" sz="2200" b="1" dirty="0" smtClean="0">
                <a:solidFill>
                  <a:srgbClr val="FF0000"/>
                </a:solidFill>
              </a:rPr>
            </a:br>
            <a:r>
              <a:rPr lang="it-IT" sz="2200" b="1" dirty="0" smtClean="0">
                <a:solidFill>
                  <a:srgbClr val="FF0000"/>
                </a:solidFill>
              </a:rPr>
              <a:t>PER IL POTENZIAMENTO DELL'OFFERTA FORMATIVA</a:t>
            </a:r>
            <a:br>
              <a:rPr lang="it-IT" sz="2200" b="1" dirty="0" smtClean="0">
                <a:solidFill>
                  <a:srgbClr val="FF0000"/>
                </a:solidFill>
              </a:rPr>
            </a:br>
            <a:r>
              <a:rPr lang="it-IT" sz="2200" b="1" dirty="0" smtClean="0">
                <a:solidFill>
                  <a:srgbClr val="002060"/>
                </a:solidFill>
              </a:rPr>
              <a:t>CHE COSA VOGLIAMO POTENZIARE?</a:t>
            </a:r>
            <a:r>
              <a:rPr lang="it-IT" sz="4000" b="1" dirty="0" smtClean="0">
                <a:solidFill>
                  <a:srgbClr val="002060"/>
                </a:solidFill>
              </a:rPr>
              <a:t/>
            </a:r>
            <a:br>
              <a:rPr lang="it-IT" sz="4000" b="1" dirty="0" smtClean="0">
                <a:solidFill>
                  <a:srgbClr val="002060"/>
                </a:solidFill>
              </a:rPr>
            </a:br>
            <a:endParaRPr lang="it-IT" sz="4000" b="1" dirty="0">
              <a:solidFill>
                <a:srgbClr val="FF0000"/>
              </a:solidFill>
            </a:endParaRPr>
          </a:p>
        </p:txBody>
      </p:sp>
      <p:sp>
        <p:nvSpPr>
          <p:cNvPr id="3" name="Segnaposto contenuto 2"/>
          <p:cNvSpPr>
            <a:spLocks noGrp="1"/>
          </p:cNvSpPr>
          <p:nvPr>
            <p:ph idx="1"/>
          </p:nvPr>
        </p:nvSpPr>
        <p:spPr>
          <a:solidFill>
            <a:schemeClr val="accent5">
              <a:lumMod val="40000"/>
              <a:lumOff val="60000"/>
            </a:schemeClr>
          </a:solidFill>
        </p:spPr>
        <p:txBody>
          <a:bodyPr>
            <a:noAutofit/>
          </a:bodyPr>
          <a:lstStyle/>
          <a:p>
            <a:pPr>
              <a:buNone/>
            </a:pPr>
            <a:r>
              <a:rPr lang="it-IT" sz="2000" b="1" dirty="0" smtClean="0"/>
              <a:t>L. 107/2015 - art. 1, comma 7</a:t>
            </a:r>
          </a:p>
          <a:p>
            <a:pPr>
              <a:buNone/>
            </a:pPr>
            <a:endParaRPr lang="it-IT" sz="1600" b="1" i="1" dirty="0" smtClean="0"/>
          </a:p>
          <a:p>
            <a:pPr marL="0">
              <a:buNone/>
            </a:pPr>
            <a:r>
              <a:rPr lang="it-IT" sz="1600" b="1" dirty="0" smtClean="0">
                <a:solidFill>
                  <a:srgbClr val="FF0000"/>
                </a:solidFill>
              </a:rPr>
              <a:t>Le istituzioni scolastiche</a:t>
            </a:r>
            <a:r>
              <a:rPr lang="it-IT" sz="1600" b="1" dirty="0" smtClean="0"/>
              <a:t>, nei limiti delle risorse umane,</a:t>
            </a:r>
            <a:r>
              <a:rPr lang="it-IT" sz="1600" b="1" i="1" dirty="0" smtClean="0">
                <a:solidFill>
                  <a:srgbClr val="002060"/>
                </a:solidFill>
              </a:rPr>
              <a:t> </a:t>
            </a:r>
            <a:r>
              <a:rPr lang="it-IT" sz="1600" b="1" dirty="0" smtClean="0"/>
              <a:t>finanziarie e strumentali disponibili a legislazione vigente e, comunque, senza nuovi o maggiori oneri per la finanza pubblica, </a:t>
            </a:r>
            <a:r>
              <a:rPr lang="it-IT" sz="1600" b="1" dirty="0" smtClean="0">
                <a:solidFill>
                  <a:srgbClr val="FF0000"/>
                </a:solidFill>
              </a:rPr>
              <a:t>individuano il fabbisogno di posti dell'organico dell'autonomia</a:t>
            </a:r>
            <a:r>
              <a:rPr lang="it-IT" sz="1600" b="1" dirty="0" smtClean="0"/>
              <a:t>, </a:t>
            </a:r>
            <a:r>
              <a:rPr lang="it-IT" sz="1600" b="1" dirty="0" smtClean="0">
                <a:solidFill>
                  <a:srgbClr val="FF0000"/>
                </a:solidFill>
              </a:rPr>
              <a:t>in relazione all'offerta formativa che intendono realizzare</a:t>
            </a:r>
            <a:r>
              <a:rPr lang="it-IT" sz="1600" b="1" dirty="0" smtClean="0"/>
              <a:t>, nel rispetto del monte orario degli insegnamenti e tenuto conto della quota di autonomia dei curricoli e degli spazi di flessibilità </a:t>
            </a:r>
            <a:r>
              <a:rPr lang="it-IT" sz="1600" b="1" dirty="0" smtClean="0">
                <a:solidFill>
                  <a:srgbClr val="FF0000"/>
                </a:solidFill>
              </a:rPr>
              <a:t>nonché in riferimento a iniziative di potenziamento dell'offerta formativa e delle attività progettuali, </a:t>
            </a:r>
            <a:r>
              <a:rPr lang="it-IT" sz="1600" b="1" dirty="0" smtClean="0">
                <a:solidFill>
                  <a:srgbClr val="006600"/>
                </a:solidFill>
              </a:rPr>
              <a:t>per il raggiungimento degli obiettivi formativi individuati come prioritari</a:t>
            </a:r>
            <a:r>
              <a:rPr lang="it-IT" sz="1600" b="1" u="sng" dirty="0" smtClean="0">
                <a:solidFill>
                  <a:srgbClr val="006600"/>
                </a:solidFill>
              </a:rPr>
              <a:t> tra </a:t>
            </a:r>
            <a:r>
              <a:rPr lang="it-IT" sz="1600" b="1" dirty="0" smtClean="0">
                <a:solidFill>
                  <a:srgbClr val="006600"/>
                </a:solidFill>
              </a:rPr>
              <a:t>i seguenti</a:t>
            </a:r>
            <a:r>
              <a:rPr lang="it-IT" sz="1600" b="1" dirty="0" smtClean="0"/>
              <a:t>: </a:t>
            </a:r>
          </a:p>
          <a:p>
            <a:pPr>
              <a:buFont typeface="+mj-lt"/>
              <a:buAutoNum type="alphaLcParenR"/>
            </a:pPr>
            <a:r>
              <a:rPr lang="it-IT" sz="1600" b="1" dirty="0" smtClean="0">
                <a:solidFill>
                  <a:srgbClr val="002060"/>
                </a:solidFill>
              </a:rPr>
              <a:t>valorizzazione e potenziamento delle competenze linguistiche, con particolare riferimento all'italiano nonché alla lingua inglese e ad altre lingue dell'Unione europea, anche mediante l'utilizzo della metodologia Content </a:t>
            </a:r>
            <a:r>
              <a:rPr lang="it-IT" sz="1600" b="1" dirty="0" err="1" smtClean="0">
                <a:solidFill>
                  <a:srgbClr val="002060"/>
                </a:solidFill>
              </a:rPr>
              <a:t>language</a:t>
            </a:r>
            <a:r>
              <a:rPr lang="it-IT" sz="1600" b="1" dirty="0" smtClean="0">
                <a:solidFill>
                  <a:srgbClr val="002060"/>
                </a:solidFill>
              </a:rPr>
              <a:t> </a:t>
            </a:r>
            <a:r>
              <a:rPr lang="it-IT" sz="1600" b="1" dirty="0" err="1" smtClean="0">
                <a:solidFill>
                  <a:srgbClr val="002060"/>
                </a:solidFill>
              </a:rPr>
              <a:t>integrated</a:t>
            </a:r>
            <a:r>
              <a:rPr lang="it-IT" sz="1600" b="1" dirty="0" smtClean="0">
                <a:solidFill>
                  <a:srgbClr val="002060"/>
                </a:solidFill>
              </a:rPr>
              <a:t> </a:t>
            </a:r>
            <a:r>
              <a:rPr lang="it-IT" sz="1600" b="1" dirty="0" err="1" smtClean="0">
                <a:solidFill>
                  <a:srgbClr val="002060"/>
                </a:solidFill>
              </a:rPr>
              <a:t>learning</a:t>
            </a:r>
            <a:r>
              <a:rPr lang="it-IT" sz="1600" b="1" dirty="0" smtClean="0">
                <a:solidFill>
                  <a:srgbClr val="002060"/>
                </a:solidFill>
              </a:rPr>
              <a:t>;</a:t>
            </a:r>
          </a:p>
          <a:p>
            <a:pPr>
              <a:buFont typeface="+mj-lt"/>
              <a:buAutoNum type="alphaLcParenR"/>
            </a:pPr>
            <a:r>
              <a:rPr lang="it-IT" sz="1600" b="1" dirty="0" smtClean="0">
                <a:solidFill>
                  <a:srgbClr val="002060"/>
                </a:solidFill>
              </a:rPr>
              <a:t>potenziamento delle competenze matematico-logiche e scientifiche;</a:t>
            </a:r>
          </a:p>
          <a:p>
            <a:pPr>
              <a:buFont typeface="+mj-lt"/>
              <a:buAutoNum type="alphaLcParenR"/>
            </a:pPr>
            <a:r>
              <a:rPr lang="it-IT" sz="1600" b="1" dirty="0" smtClean="0">
                <a:solidFill>
                  <a:srgbClr val="002060"/>
                </a:solidFill>
              </a:rPr>
              <a:t>potenziamento delle competenze nella pratica e nella cultura musicali, nell'arte e nella storia dell'arte, nel cinema, nelle tecniche e nei media di produzione e di diffusione delle immagini e dei suoni, anche mediante il coinvolgimento dei musei e degli altri istituti pubblici e privati operanti in tali settori;</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5">
              <a:lumMod val="40000"/>
              <a:lumOff val="60000"/>
            </a:schemeClr>
          </a:solidFill>
        </p:spPr>
        <p:txBody>
          <a:bodyPr>
            <a:normAutofit/>
          </a:bodyPr>
          <a:lstStyle/>
          <a:p>
            <a:r>
              <a:rPr lang="it-IT" sz="2000" b="1" dirty="0" smtClean="0">
                <a:solidFill>
                  <a:srgbClr val="FF0000"/>
                </a:solidFill>
              </a:rPr>
              <a:t>PER MOTIVARE IL FABBISOGNO DEI POSTI </a:t>
            </a:r>
            <a:br>
              <a:rPr lang="it-IT" sz="2000" b="1" dirty="0" smtClean="0">
                <a:solidFill>
                  <a:srgbClr val="FF0000"/>
                </a:solidFill>
              </a:rPr>
            </a:br>
            <a:r>
              <a:rPr lang="it-IT" sz="2000" b="1" dirty="0" smtClean="0">
                <a:solidFill>
                  <a:srgbClr val="FF0000"/>
                </a:solidFill>
              </a:rPr>
              <a:t>PER IL POTENZIAMENTO DELL'OFFERTA FORMATIVA</a:t>
            </a:r>
            <a:br>
              <a:rPr lang="it-IT" sz="2000" b="1" dirty="0" smtClean="0">
                <a:solidFill>
                  <a:srgbClr val="FF0000"/>
                </a:solidFill>
              </a:rPr>
            </a:br>
            <a:r>
              <a:rPr lang="it-IT" sz="2000" b="1" dirty="0" smtClean="0">
                <a:solidFill>
                  <a:srgbClr val="002060"/>
                </a:solidFill>
              </a:rPr>
              <a:t>CHE COSA VOGLIAMO POTENZIARE?</a:t>
            </a:r>
            <a:endParaRPr lang="it-IT" sz="2000" dirty="0"/>
          </a:p>
        </p:txBody>
      </p:sp>
      <p:sp>
        <p:nvSpPr>
          <p:cNvPr id="3" name="Segnaposto contenuto 2"/>
          <p:cNvSpPr>
            <a:spLocks noGrp="1"/>
          </p:cNvSpPr>
          <p:nvPr>
            <p:ph idx="1"/>
          </p:nvPr>
        </p:nvSpPr>
        <p:spPr>
          <a:solidFill>
            <a:schemeClr val="accent5">
              <a:lumMod val="40000"/>
              <a:lumOff val="60000"/>
            </a:schemeClr>
          </a:solidFill>
        </p:spPr>
        <p:txBody>
          <a:bodyPr>
            <a:noAutofit/>
          </a:bodyPr>
          <a:lstStyle/>
          <a:p>
            <a:pPr marL="0">
              <a:spcBef>
                <a:spcPts val="0"/>
              </a:spcBef>
              <a:buNone/>
            </a:pPr>
            <a:r>
              <a:rPr lang="it-IT" sz="1400" b="1" dirty="0" smtClean="0">
                <a:solidFill>
                  <a:srgbClr val="002060"/>
                </a:solidFill>
              </a:rPr>
              <a:t>d) sviluppo delle competenze in materia di cittadinanza attiva e democratica attraverso la valorizzazione dell'educazione interculturale e alla pace, il rispetto delle differenze e il dialogo tra le culture, il sostegno dell'assunzione di responsabilità nonché della solidarietà e della cura dei beni comuni e della consapevolezza dei diritti e dei doveri; potenziamento delle conoscenze in materia giuridica ed economico-finanziaria e di educazione all'</a:t>
            </a:r>
            <a:r>
              <a:rPr lang="it-IT" sz="1400" b="1" dirty="0" err="1" smtClean="0">
                <a:solidFill>
                  <a:srgbClr val="002060"/>
                </a:solidFill>
              </a:rPr>
              <a:t>autoimprenditorialità</a:t>
            </a:r>
            <a:r>
              <a:rPr lang="it-IT" sz="1400" b="1" dirty="0" smtClean="0">
                <a:solidFill>
                  <a:srgbClr val="002060"/>
                </a:solidFill>
              </a:rPr>
              <a:t>;</a:t>
            </a:r>
            <a:endParaRPr lang="it-IT" sz="1400" dirty="0" smtClean="0">
              <a:solidFill>
                <a:srgbClr val="002060"/>
              </a:solidFill>
            </a:endParaRPr>
          </a:p>
          <a:p>
            <a:pPr marL="0">
              <a:spcBef>
                <a:spcPts val="0"/>
              </a:spcBef>
              <a:buNone/>
            </a:pPr>
            <a:r>
              <a:rPr lang="it-IT" sz="1400" dirty="0" smtClean="0">
                <a:solidFill>
                  <a:srgbClr val="002060"/>
                </a:solidFill>
              </a:rPr>
              <a:t>e</a:t>
            </a:r>
            <a:r>
              <a:rPr lang="it-IT" sz="1400" b="1" dirty="0" smtClean="0">
                <a:solidFill>
                  <a:srgbClr val="002060"/>
                </a:solidFill>
              </a:rPr>
              <a:t>) sviluppo di comportamenti responsabili ispirati alla conoscenza e al rispetto della legalità, della sostenibilità ambientale, dei beni paesaggistici, del patrimonio e delle attività culturali;</a:t>
            </a:r>
          </a:p>
          <a:p>
            <a:pPr marL="0">
              <a:spcBef>
                <a:spcPts val="0"/>
              </a:spcBef>
              <a:buNone/>
            </a:pPr>
            <a:r>
              <a:rPr lang="it-IT" sz="1400" b="1" dirty="0" smtClean="0">
                <a:solidFill>
                  <a:srgbClr val="002060"/>
                </a:solidFill>
              </a:rPr>
              <a:t>f) alfabetizzazione all'arte, alle tecniche e ai media di produzione e diffusione delle immagini;</a:t>
            </a:r>
          </a:p>
          <a:p>
            <a:pPr marL="0">
              <a:spcBef>
                <a:spcPts val="0"/>
              </a:spcBef>
              <a:buNone/>
            </a:pPr>
            <a:r>
              <a:rPr lang="it-IT" sz="1400" b="1" dirty="0" smtClean="0">
                <a:solidFill>
                  <a:srgbClr val="002060"/>
                </a:solidFill>
              </a:rPr>
              <a:t>g) potenziamento delle discipline motorie e sviluppo di comportamenti ispirati a uno stile di vita sano, con particolare riferimento all'alimentazione, all'educazione fisica e allo sport, e attenzione alla tutela del diritto allo studio degli studenti praticanti attività sportiva agonistica;</a:t>
            </a:r>
          </a:p>
          <a:p>
            <a:pPr marL="0">
              <a:spcBef>
                <a:spcPts val="0"/>
              </a:spcBef>
              <a:buNone/>
            </a:pPr>
            <a:r>
              <a:rPr lang="it-IT" sz="1400" b="1" dirty="0" smtClean="0">
                <a:solidFill>
                  <a:srgbClr val="002060"/>
                </a:solidFill>
              </a:rPr>
              <a:t>h) sviluppo delle competenze digitali degli studenti, con particolare riguardo al pensiero computazionale, all'utilizzo critico e consapevole dei social network e dei media nonché  alla produzione e ai legami con il mondo del lavoro;</a:t>
            </a:r>
          </a:p>
          <a:p>
            <a:pPr marL="0">
              <a:spcBef>
                <a:spcPts val="0"/>
              </a:spcBef>
              <a:buNone/>
            </a:pPr>
            <a:r>
              <a:rPr lang="it-IT" sz="1400" b="1" dirty="0" smtClean="0">
                <a:solidFill>
                  <a:srgbClr val="002060"/>
                </a:solidFill>
              </a:rPr>
              <a:t>i) potenziamento delle metodologie </a:t>
            </a:r>
            <a:r>
              <a:rPr lang="it-IT" sz="1400" b="1" dirty="0" err="1" smtClean="0">
                <a:solidFill>
                  <a:srgbClr val="002060"/>
                </a:solidFill>
              </a:rPr>
              <a:t>laboratoriali</a:t>
            </a:r>
            <a:r>
              <a:rPr lang="it-IT" sz="1400" b="1" dirty="0" smtClean="0">
                <a:solidFill>
                  <a:srgbClr val="002060"/>
                </a:solidFill>
              </a:rPr>
              <a:t> e delle attività di laboratorio;</a:t>
            </a:r>
          </a:p>
          <a:p>
            <a:pPr marL="0">
              <a:spcBef>
                <a:spcPts val="0"/>
              </a:spcBef>
              <a:buNone/>
            </a:pPr>
            <a:r>
              <a:rPr lang="it-IT" sz="1400" b="1" dirty="0" smtClean="0">
                <a:solidFill>
                  <a:srgbClr val="002060"/>
                </a:solidFill>
              </a:rPr>
              <a:t>l) prevenzione e contrasto della dispersione scolastica, di ogni forma di discriminazione e del bullismo, anche informatico; potenziamento dell'inclusione scolastica e del diritto allo studio degli alunni con bisogni educativi speciali attraverso percorsi individualizzati e personalizzati anche con il supporto e la collaborazione dei servizi socio-sanitari ed educativi del territorio e delle associazioni di settore e l'applicazione delle linee di indirizzo per favorire il diritto allo studio degli alunni adottati, … ;</a:t>
            </a:r>
          </a:p>
          <a:p>
            <a:pPr marL="0">
              <a:spcBef>
                <a:spcPts val="0"/>
              </a:spcBef>
              <a:buNone/>
            </a:pPr>
            <a:endParaRPr lang="it-IT" sz="1600" b="1" i="1" dirty="0" smtClean="0">
              <a:solidFill>
                <a:srgbClr val="002060"/>
              </a:solidFill>
            </a:endParaRPr>
          </a:p>
          <a:p>
            <a:pPr marL="0">
              <a:spcBef>
                <a:spcPts val="0"/>
              </a:spcBef>
              <a:buNone/>
            </a:pPr>
            <a:endParaRPr lang="it-IT" sz="1600" dirty="0">
              <a:solidFill>
                <a:srgbClr val="002060"/>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5">
              <a:lumMod val="40000"/>
              <a:lumOff val="60000"/>
            </a:schemeClr>
          </a:solidFill>
        </p:spPr>
        <p:txBody>
          <a:bodyPr>
            <a:normAutofit/>
          </a:bodyPr>
          <a:lstStyle/>
          <a:p>
            <a:r>
              <a:rPr lang="it-IT" sz="2000" b="1" dirty="0" smtClean="0">
                <a:solidFill>
                  <a:srgbClr val="FF0000"/>
                </a:solidFill>
              </a:rPr>
              <a:t>PER MOTIVARE IL FABBISOGNO DEI POSTI </a:t>
            </a:r>
            <a:br>
              <a:rPr lang="it-IT" sz="2000" b="1" dirty="0" smtClean="0">
                <a:solidFill>
                  <a:srgbClr val="FF0000"/>
                </a:solidFill>
              </a:rPr>
            </a:br>
            <a:r>
              <a:rPr lang="it-IT" sz="2000" b="1" dirty="0" smtClean="0">
                <a:solidFill>
                  <a:srgbClr val="FF0000"/>
                </a:solidFill>
              </a:rPr>
              <a:t>PER IL POTENZIAMENTO DELL'OFFERTA FORMATIVA</a:t>
            </a:r>
            <a:br>
              <a:rPr lang="it-IT" sz="2000" b="1" dirty="0" smtClean="0">
                <a:solidFill>
                  <a:srgbClr val="FF0000"/>
                </a:solidFill>
              </a:rPr>
            </a:br>
            <a:r>
              <a:rPr lang="it-IT" sz="2000" b="1" dirty="0" smtClean="0">
                <a:solidFill>
                  <a:srgbClr val="002060"/>
                </a:solidFill>
              </a:rPr>
              <a:t>CHE COSA VOGLIAMO POTENZIARE?</a:t>
            </a:r>
            <a:endParaRPr lang="it-IT" sz="2000" dirty="0"/>
          </a:p>
        </p:txBody>
      </p:sp>
      <p:sp>
        <p:nvSpPr>
          <p:cNvPr id="3" name="Segnaposto contenuto 2"/>
          <p:cNvSpPr>
            <a:spLocks noGrp="1"/>
          </p:cNvSpPr>
          <p:nvPr>
            <p:ph idx="1"/>
          </p:nvPr>
        </p:nvSpPr>
        <p:spPr>
          <a:solidFill>
            <a:schemeClr val="accent5">
              <a:lumMod val="40000"/>
              <a:lumOff val="60000"/>
            </a:schemeClr>
          </a:solidFill>
        </p:spPr>
        <p:txBody>
          <a:bodyPr>
            <a:normAutofit fontScale="47500" lnSpcReduction="20000"/>
          </a:bodyPr>
          <a:lstStyle/>
          <a:p>
            <a:pPr marL="0">
              <a:spcBef>
                <a:spcPts val="0"/>
              </a:spcBef>
              <a:buNone/>
            </a:pPr>
            <a:endParaRPr lang="it-IT" sz="3400" b="1" dirty="0" smtClean="0">
              <a:solidFill>
                <a:srgbClr val="002060"/>
              </a:solidFill>
            </a:endParaRPr>
          </a:p>
          <a:p>
            <a:pPr marL="0">
              <a:spcBef>
                <a:spcPts val="0"/>
              </a:spcBef>
              <a:buNone/>
            </a:pPr>
            <a:r>
              <a:rPr lang="it-IT" sz="3800" b="1" dirty="0" smtClean="0">
                <a:solidFill>
                  <a:srgbClr val="002060"/>
                </a:solidFill>
              </a:rPr>
              <a:t>m) valorizzazione della scuola intesa come comunità attiva, aperta al territorio e in grado di sviluppare e aumentare l'interazione con le famiglie e con la comunità locale, comprese le organizzazioni del terzo settore e le imprese;</a:t>
            </a:r>
          </a:p>
          <a:p>
            <a:pPr marL="0">
              <a:spcBef>
                <a:spcPts val="0"/>
              </a:spcBef>
              <a:buNone/>
            </a:pPr>
            <a:r>
              <a:rPr lang="it-IT" sz="3800" b="1" dirty="0" smtClean="0">
                <a:solidFill>
                  <a:srgbClr val="002060"/>
                </a:solidFill>
              </a:rPr>
              <a:t>n) apertura pomeridiana delle scuole e riduzione del numero di alunni e di studenti per classe o per articolazioni di gruppi di classi, anche con potenziamento del tempo scolastico o rimodulazione del monte orario rispetto a quanto indicato dal regolamento di cui al decreto del Presidente della Repubblica 20 marzo 2009, n. 89;</a:t>
            </a:r>
          </a:p>
          <a:p>
            <a:pPr marL="0">
              <a:spcBef>
                <a:spcPts val="0"/>
              </a:spcBef>
              <a:buNone/>
            </a:pPr>
            <a:r>
              <a:rPr lang="it-IT" sz="3800" b="1" dirty="0" smtClean="0">
                <a:solidFill>
                  <a:srgbClr val="002060"/>
                </a:solidFill>
              </a:rPr>
              <a:t>o) incremento dell'alternanza scuola-lavoro nel secondo ciclo di istruzione;</a:t>
            </a:r>
          </a:p>
          <a:p>
            <a:pPr marL="0">
              <a:spcBef>
                <a:spcPts val="0"/>
              </a:spcBef>
              <a:buNone/>
            </a:pPr>
            <a:r>
              <a:rPr lang="it-IT" sz="3800" b="1" dirty="0" smtClean="0">
                <a:solidFill>
                  <a:srgbClr val="002060"/>
                </a:solidFill>
              </a:rPr>
              <a:t>p) valorizzazione di percorsi formativi individualizzati e coinvolgimento degli alunni e degli studenti;</a:t>
            </a:r>
          </a:p>
          <a:p>
            <a:pPr marL="0">
              <a:spcBef>
                <a:spcPts val="0"/>
              </a:spcBef>
              <a:buNone/>
            </a:pPr>
            <a:r>
              <a:rPr lang="it-IT" sz="3800" b="1" dirty="0" smtClean="0">
                <a:solidFill>
                  <a:srgbClr val="002060"/>
                </a:solidFill>
              </a:rPr>
              <a:t>q) individuazione di percorsi e di sistemi funzionali alla </a:t>
            </a:r>
            <a:r>
              <a:rPr lang="it-IT" sz="3800" b="1" dirty="0" err="1" smtClean="0">
                <a:solidFill>
                  <a:srgbClr val="002060"/>
                </a:solidFill>
              </a:rPr>
              <a:t>premialità</a:t>
            </a:r>
            <a:r>
              <a:rPr lang="it-IT" sz="3800" b="1" dirty="0" smtClean="0">
                <a:solidFill>
                  <a:srgbClr val="002060"/>
                </a:solidFill>
              </a:rPr>
              <a:t>  e alla valorizzazione del merito degli alunni e degli studenti;</a:t>
            </a:r>
          </a:p>
          <a:p>
            <a:pPr marL="0">
              <a:spcBef>
                <a:spcPts val="0"/>
              </a:spcBef>
              <a:buNone/>
            </a:pPr>
            <a:r>
              <a:rPr lang="it-IT" sz="3800" b="1" dirty="0" smtClean="0">
                <a:solidFill>
                  <a:srgbClr val="002060"/>
                </a:solidFill>
              </a:rPr>
              <a:t>r) alfabetizzazione e perfezionamento dell'italiano come lingua seconda attraverso corsi e laboratori per studenti di cittadinanza o di lingua non italiana, da organizzare anche in collaborazione con gli enti locali e il terzo settore, con l'apporto delle comunità di origine, delle famiglie e dei mediatori culturali;</a:t>
            </a:r>
          </a:p>
          <a:p>
            <a:pPr marL="0">
              <a:spcBef>
                <a:spcPts val="0"/>
              </a:spcBef>
              <a:buNone/>
            </a:pPr>
            <a:r>
              <a:rPr lang="it-IT" sz="3800" b="1" dirty="0" smtClean="0">
                <a:solidFill>
                  <a:srgbClr val="002060"/>
                </a:solidFill>
              </a:rPr>
              <a:t>s) definizione di un sistema di orientamento</a:t>
            </a:r>
            <a:endParaRPr lang="it-IT" sz="3800" b="1" i="1" dirty="0" smtClean="0">
              <a:solidFill>
                <a:srgbClr val="002060"/>
              </a:solidFill>
            </a:endParaRPr>
          </a:p>
          <a:p>
            <a:pPr marL="0">
              <a:spcBef>
                <a:spcPts val="0"/>
              </a:spcBef>
              <a:buNone/>
            </a:pPr>
            <a:endParaRPr lang="it-IT" sz="3400" dirty="0" smtClean="0">
              <a:solidFill>
                <a:srgbClr val="002060"/>
              </a:solidFill>
            </a:endParaRPr>
          </a:p>
          <a:p>
            <a:pPr>
              <a:buNone/>
            </a:pPr>
            <a:endParaRPr lang="it-IT" dirty="0">
              <a:solidFill>
                <a:srgbClr val="00206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5">
              <a:lumMod val="40000"/>
              <a:lumOff val="60000"/>
            </a:schemeClr>
          </a:solidFill>
        </p:spPr>
        <p:txBody>
          <a:bodyPr>
            <a:normAutofit/>
          </a:bodyPr>
          <a:lstStyle/>
          <a:p>
            <a:r>
              <a:rPr lang="it-IT" sz="2000" b="1" dirty="0" smtClean="0">
                <a:solidFill>
                  <a:srgbClr val="FF0000"/>
                </a:solidFill>
              </a:rPr>
              <a:t>PER MOTIVARE IL FABBISOGNO DEI POSTI </a:t>
            </a:r>
            <a:br>
              <a:rPr lang="it-IT" sz="2000" b="1" dirty="0" smtClean="0">
                <a:solidFill>
                  <a:srgbClr val="FF0000"/>
                </a:solidFill>
              </a:rPr>
            </a:br>
            <a:r>
              <a:rPr lang="it-IT" sz="2000" b="1" dirty="0" smtClean="0">
                <a:solidFill>
                  <a:srgbClr val="FF0000"/>
                </a:solidFill>
              </a:rPr>
              <a:t>PER IL POTENZIAMENTO DELL'OFFERTA FORMATIVA</a:t>
            </a:r>
            <a:br>
              <a:rPr lang="it-IT" sz="2000" b="1" dirty="0" smtClean="0">
                <a:solidFill>
                  <a:srgbClr val="FF0000"/>
                </a:solidFill>
              </a:rPr>
            </a:br>
            <a:r>
              <a:rPr lang="it-IT" sz="2000" b="1" dirty="0" smtClean="0">
                <a:solidFill>
                  <a:srgbClr val="002060"/>
                </a:solidFill>
              </a:rPr>
              <a:t>CHE COSA VOGLIAMO POTENZIARE?</a:t>
            </a:r>
            <a:endParaRPr lang="it-IT" sz="2000" dirty="0"/>
          </a:p>
        </p:txBody>
      </p:sp>
      <p:sp>
        <p:nvSpPr>
          <p:cNvPr id="3" name="Segnaposto contenuto 2"/>
          <p:cNvSpPr>
            <a:spLocks noGrp="1"/>
          </p:cNvSpPr>
          <p:nvPr>
            <p:ph idx="1"/>
          </p:nvPr>
        </p:nvSpPr>
        <p:spPr>
          <a:solidFill>
            <a:schemeClr val="accent5">
              <a:lumMod val="40000"/>
              <a:lumOff val="60000"/>
            </a:schemeClr>
          </a:solidFill>
        </p:spPr>
        <p:txBody>
          <a:bodyPr>
            <a:normAutofit fontScale="77500" lnSpcReduction="20000"/>
          </a:bodyPr>
          <a:lstStyle/>
          <a:p>
            <a:pPr marL="0">
              <a:spcBef>
                <a:spcPts val="0"/>
              </a:spcBef>
              <a:buNone/>
            </a:pPr>
            <a:r>
              <a:rPr lang="it-IT" sz="2900" b="1" dirty="0" smtClean="0"/>
              <a:t>Legge 107/2015, art. 1, comma 28</a:t>
            </a:r>
          </a:p>
          <a:p>
            <a:pPr>
              <a:buNone/>
            </a:pPr>
            <a:r>
              <a:rPr lang="it-IT" sz="2900" b="1" dirty="0" smtClean="0">
                <a:solidFill>
                  <a:srgbClr val="002060"/>
                </a:solidFill>
              </a:rPr>
              <a:t>Le scuole secondarie di secondo grado introducono insegnamenti opzionali nel secondo biennio e nell'ultimo anno anche utilizzando la quota di autonomia e gli spazi di flessibilità. </a:t>
            </a:r>
          </a:p>
          <a:p>
            <a:pPr>
              <a:buNone/>
            </a:pPr>
            <a:endParaRPr lang="it-IT" sz="2900" b="1" dirty="0" smtClean="0">
              <a:solidFill>
                <a:srgbClr val="002060"/>
              </a:solidFill>
            </a:endParaRPr>
          </a:p>
          <a:p>
            <a:pPr>
              <a:buNone/>
            </a:pPr>
            <a:r>
              <a:rPr lang="it-IT" sz="2900" b="1" dirty="0" smtClean="0">
                <a:solidFill>
                  <a:srgbClr val="002060"/>
                </a:solidFill>
              </a:rPr>
              <a:t>Tali insegnamenti, attivati nell'ambito delle risorse finanziarie disponibili a legislazione vigente e dei </a:t>
            </a:r>
            <a:r>
              <a:rPr lang="it-IT" sz="2900" b="1" dirty="0" smtClean="0">
                <a:solidFill>
                  <a:srgbClr val="FF0000"/>
                </a:solidFill>
              </a:rPr>
              <a:t>posti di organico dell'autonomia assegnati sulla base dei piani triennali dell'offerta formativa</a:t>
            </a:r>
            <a:r>
              <a:rPr lang="it-IT" sz="2900" b="1" dirty="0" smtClean="0">
                <a:solidFill>
                  <a:srgbClr val="002060"/>
                </a:solidFill>
              </a:rPr>
              <a:t>, …</a:t>
            </a:r>
          </a:p>
          <a:p>
            <a:pPr>
              <a:buNone/>
            </a:pPr>
            <a:endParaRPr lang="it-IT" sz="2900" b="1" dirty="0" smtClean="0"/>
          </a:p>
          <a:p>
            <a:pPr>
              <a:buNone/>
            </a:pPr>
            <a:r>
              <a:rPr lang="it-IT" sz="2900" b="1" dirty="0" smtClean="0"/>
              <a:t>Legge 107/2015, art. 1, comma 31</a:t>
            </a:r>
          </a:p>
          <a:p>
            <a:pPr algn="just">
              <a:buNone/>
            </a:pPr>
            <a:r>
              <a:rPr lang="it-IT" sz="2900" b="1" dirty="0" smtClean="0">
                <a:solidFill>
                  <a:srgbClr val="006600"/>
                </a:solidFill>
              </a:rPr>
              <a:t>Le istituzioni scolastiche possono individuare, nell'ambito</a:t>
            </a:r>
          </a:p>
          <a:p>
            <a:pPr algn="just">
              <a:buNone/>
            </a:pPr>
            <a:r>
              <a:rPr lang="it-IT" sz="2900" b="1" dirty="0" smtClean="0">
                <a:solidFill>
                  <a:srgbClr val="006600"/>
                </a:solidFill>
              </a:rPr>
              <a:t>dell'organico dell'autonomia, docenti cui affidare il coordinamento</a:t>
            </a:r>
          </a:p>
          <a:p>
            <a:pPr algn="just">
              <a:buNone/>
            </a:pPr>
            <a:r>
              <a:rPr lang="it-IT" sz="2900" b="1" dirty="0" smtClean="0">
                <a:solidFill>
                  <a:srgbClr val="006600"/>
                </a:solidFill>
              </a:rPr>
              <a:t>delle attività di cui al comma 28.</a:t>
            </a:r>
          </a:p>
          <a:p>
            <a:pPr marL="0">
              <a:spcBef>
                <a:spcPts val="0"/>
              </a:spcBef>
              <a:buNone/>
            </a:pPr>
            <a:endParaRPr lang="it-IT" sz="3300" b="1" dirty="0" smtClean="0">
              <a:solidFill>
                <a:srgbClr val="002060"/>
              </a:solidFill>
            </a:endParaRPr>
          </a:p>
          <a:p>
            <a:pPr>
              <a:buNone/>
            </a:pPr>
            <a:endParaRPr lang="it-IT" dirty="0">
              <a:solidFill>
                <a:srgbClr val="002060"/>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5">
              <a:lumMod val="40000"/>
              <a:lumOff val="60000"/>
            </a:schemeClr>
          </a:solidFill>
        </p:spPr>
        <p:txBody>
          <a:bodyPr>
            <a:normAutofit fontScale="90000"/>
          </a:bodyPr>
          <a:lstStyle/>
          <a:p>
            <a:r>
              <a:rPr lang="it-IT" sz="3600" b="1" dirty="0" smtClean="0">
                <a:solidFill>
                  <a:srgbClr val="FF0000"/>
                </a:solidFill>
              </a:rPr>
              <a:t/>
            </a:r>
            <a:br>
              <a:rPr lang="it-IT" sz="3600" b="1" dirty="0" smtClean="0">
                <a:solidFill>
                  <a:srgbClr val="FF0000"/>
                </a:solidFill>
              </a:rPr>
            </a:br>
            <a:r>
              <a:rPr lang="it-IT" sz="3600" b="1" dirty="0" smtClean="0">
                <a:solidFill>
                  <a:srgbClr val="FF0000"/>
                </a:solidFill>
              </a:rPr>
              <a:t>ALTRE POSSIBILITÀ </a:t>
            </a:r>
            <a:r>
              <a:rPr lang="it-IT" sz="3600" b="1" dirty="0" err="1" smtClean="0">
                <a:solidFill>
                  <a:srgbClr val="FF0000"/>
                </a:solidFill>
              </a:rPr>
              <a:t>DI</a:t>
            </a:r>
            <a:r>
              <a:rPr lang="it-IT" sz="3600" b="1" dirty="0" smtClean="0">
                <a:solidFill>
                  <a:srgbClr val="FF0000"/>
                </a:solidFill>
              </a:rPr>
              <a:t> UTILIZZO DELL’ORGANICO PREVISTE DALL’ART</a:t>
            </a:r>
            <a:r>
              <a:rPr lang="it-IT" sz="3600" b="1" dirty="0" err="1" smtClean="0">
                <a:solidFill>
                  <a:srgbClr val="FF0000"/>
                </a:solidFill>
              </a:rPr>
              <a:t>.1 DELLA</a:t>
            </a:r>
            <a:r>
              <a:rPr lang="it-IT" sz="3600" b="1" dirty="0" smtClean="0">
                <a:solidFill>
                  <a:srgbClr val="FF0000"/>
                </a:solidFill>
              </a:rPr>
              <a:t> LEGGE N.107/2015</a:t>
            </a:r>
            <a:r>
              <a:rPr lang="it-IT" dirty="0" smtClean="0"/>
              <a:t/>
            </a:r>
            <a:br>
              <a:rPr lang="it-IT" dirty="0" smtClean="0"/>
            </a:br>
            <a:endParaRPr lang="it-IT" dirty="0"/>
          </a:p>
        </p:txBody>
      </p:sp>
      <p:sp>
        <p:nvSpPr>
          <p:cNvPr id="3" name="Segnaposto contenuto 2"/>
          <p:cNvSpPr>
            <a:spLocks noGrp="1"/>
          </p:cNvSpPr>
          <p:nvPr>
            <p:ph idx="1"/>
          </p:nvPr>
        </p:nvSpPr>
        <p:spPr>
          <a:solidFill>
            <a:schemeClr val="accent5">
              <a:lumMod val="40000"/>
              <a:lumOff val="60000"/>
            </a:schemeClr>
          </a:solidFill>
        </p:spPr>
        <p:txBody>
          <a:bodyPr>
            <a:normAutofit fontScale="92500" lnSpcReduction="20000"/>
          </a:bodyPr>
          <a:lstStyle/>
          <a:p>
            <a:pPr lvl="0"/>
            <a:r>
              <a:rPr lang="it-IT" b="1" dirty="0" smtClean="0">
                <a:solidFill>
                  <a:srgbClr val="002060"/>
                </a:solidFill>
              </a:rPr>
              <a:t>riduzione il numero degli alunni per classe e quindi in pratica di far funzionare ulteriori classi (comma 84)</a:t>
            </a:r>
          </a:p>
          <a:p>
            <a:pPr lvl="0"/>
            <a:r>
              <a:rPr lang="it-IT" b="1" dirty="0" smtClean="0">
                <a:solidFill>
                  <a:srgbClr val="002060"/>
                </a:solidFill>
              </a:rPr>
              <a:t>utilizzo delle flessibilità orarie previste dall’autonomia</a:t>
            </a:r>
          </a:p>
          <a:p>
            <a:pPr lvl="0"/>
            <a:r>
              <a:rPr lang="it-IT" b="1" dirty="0" smtClean="0">
                <a:solidFill>
                  <a:srgbClr val="002060"/>
                </a:solidFill>
              </a:rPr>
              <a:t>esoneri o semiesoneri di collaboratori, tenendo conto anche di quanto previsto dal comma 83</a:t>
            </a:r>
          </a:p>
          <a:p>
            <a:pPr lvl="0"/>
            <a:r>
              <a:rPr lang="it-IT" b="1" dirty="0" smtClean="0">
                <a:solidFill>
                  <a:srgbClr val="002060"/>
                </a:solidFill>
              </a:rPr>
              <a:t>copertura di supplenze temporanee fino a dieci giorni, eventualmente anche  mediante l’utilizzazione del personale docente in gradi di istruzione inferiore (comma 85)</a:t>
            </a:r>
          </a:p>
          <a:p>
            <a:pPr lvl="0">
              <a:buNone/>
            </a:pPr>
            <a:endParaRPr lang="it-IT" b="1" dirty="0">
              <a:solidFill>
                <a:srgbClr val="00206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5">
              <a:lumMod val="40000"/>
              <a:lumOff val="60000"/>
            </a:schemeClr>
          </a:solidFill>
        </p:spPr>
        <p:txBody>
          <a:bodyPr rtlCol="0">
            <a:normAutofit fontScale="90000"/>
          </a:bodyPr>
          <a:lstStyle/>
          <a:p>
            <a:pPr eaLnBrk="1" fontAlgn="auto" hangingPunct="1">
              <a:spcAft>
                <a:spcPts val="0"/>
              </a:spcAft>
              <a:defRPr/>
            </a:pPr>
            <a:r>
              <a:rPr lang="it-IT" b="1" dirty="0" smtClean="0">
                <a:solidFill>
                  <a:srgbClr val="FF0000"/>
                </a:solidFill>
              </a:rPr>
              <a:t>IL PIANO DELL’OFFERTA FORMATIVA DOPO IL DPR. 275/1999</a:t>
            </a:r>
            <a:endParaRPr lang="it-IT" b="1" dirty="0">
              <a:solidFill>
                <a:srgbClr val="FF0000"/>
              </a:solidFill>
            </a:endParaRPr>
          </a:p>
        </p:txBody>
      </p:sp>
      <p:graphicFrame>
        <p:nvGraphicFramePr>
          <p:cNvPr id="4" name="Segnaposto contenuto 3"/>
          <p:cNvGraphicFramePr>
            <a:graphicFrameLocks noGrp="1"/>
          </p:cNvGraphicFramePr>
          <p:nvPr>
            <p:ph idx="1"/>
          </p:nvPr>
        </p:nvGraphicFramePr>
        <p:xfrm>
          <a:off x="457200" y="1600200"/>
          <a:ext cx="8229600" cy="4883694"/>
        </p:xfrm>
        <a:graphic>
          <a:graphicData uri="http://schemas.openxmlformats.org/drawingml/2006/table">
            <a:tbl>
              <a:tblPr firstRow="1" bandRow="1">
                <a:tableStyleId>{5C22544A-7EE6-4342-B048-85BDC9FD1C3A}</a:tableStyleId>
              </a:tblPr>
              <a:tblGrid>
                <a:gridCol w="4114800"/>
                <a:gridCol w="4114800"/>
              </a:tblGrid>
              <a:tr h="683018">
                <a:tc>
                  <a:txBody>
                    <a:bodyPr/>
                    <a:lstStyle/>
                    <a:p>
                      <a:r>
                        <a:rPr lang="it-IT" dirty="0" smtClean="0">
                          <a:solidFill>
                            <a:srgbClr val="002060"/>
                          </a:solidFill>
                        </a:rPr>
                        <a:t>PRESENTAZIONE DELLA SCUOLA</a:t>
                      </a:r>
                      <a:endParaRPr lang="it-IT" dirty="0">
                        <a:solidFill>
                          <a:srgbClr val="002060"/>
                        </a:solidFill>
                      </a:endParaRPr>
                    </a:p>
                  </a:txBody>
                  <a:tcPr>
                    <a:solidFill>
                      <a:schemeClr val="accent5">
                        <a:lumMod val="40000"/>
                        <a:lumOff val="60000"/>
                      </a:schemeClr>
                    </a:solidFill>
                  </a:tcPr>
                </a:tc>
                <a:tc>
                  <a:txBody>
                    <a:bodyPr/>
                    <a:lstStyle/>
                    <a:p>
                      <a:r>
                        <a:rPr lang="it-IT" b="1" dirty="0" smtClean="0">
                          <a:solidFill>
                            <a:schemeClr val="accent3">
                              <a:lumMod val="50000"/>
                            </a:schemeClr>
                          </a:solidFill>
                        </a:rPr>
                        <a:t>La</a:t>
                      </a:r>
                      <a:r>
                        <a:rPr lang="it-IT" b="1" baseline="0" dirty="0" smtClean="0">
                          <a:solidFill>
                            <a:schemeClr val="accent3">
                              <a:lumMod val="50000"/>
                            </a:schemeClr>
                          </a:solidFill>
                        </a:rPr>
                        <a:t> storia della scuola. La situazione attuale: contesto,  classi, studenti, personale …</a:t>
                      </a:r>
                      <a:endParaRPr lang="it-IT" b="1" dirty="0">
                        <a:solidFill>
                          <a:schemeClr val="accent3">
                            <a:lumMod val="50000"/>
                          </a:schemeClr>
                        </a:solidFill>
                      </a:endParaRPr>
                    </a:p>
                  </a:txBody>
                  <a:tcPr>
                    <a:solidFill>
                      <a:schemeClr val="accent5">
                        <a:lumMod val="40000"/>
                        <a:lumOff val="60000"/>
                      </a:schemeClr>
                    </a:solidFill>
                  </a:tcPr>
                </a:tc>
              </a:tr>
              <a:tr h="683018">
                <a:tc>
                  <a:txBody>
                    <a:bodyPr/>
                    <a:lstStyle/>
                    <a:p>
                      <a:r>
                        <a:rPr lang="it-IT" b="1" dirty="0" smtClean="0">
                          <a:solidFill>
                            <a:srgbClr val="002060"/>
                          </a:solidFill>
                        </a:rPr>
                        <a:t>LE SCELTE EDUCATIVE</a:t>
                      </a:r>
                      <a:endParaRPr lang="it-IT" b="1" dirty="0">
                        <a:solidFill>
                          <a:srgbClr val="002060"/>
                        </a:solidFill>
                      </a:endParaRPr>
                    </a:p>
                  </a:txBody>
                  <a:tcPr>
                    <a:solidFill>
                      <a:schemeClr val="accent5">
                        <a:lumMod val="40000"/>
                        <a:lumOff val="60000"/>
                      </a:schemeClr>
                    </a:solidFill>
                  </a:tcPr>
                </a:tc>
                <a:tc>
                  <a:txBody>
                    <a:bodyPr/>
                    <a:lstStyle/>
                    <a:p>
                      <a:r>
                        <a:rPr lang="it-IT" b="1" dirty="0" smtClean="0">
                          <a:solidFill>
                            <a:schemeClr val="accent3">
                              <a:lumMod val="50000"/>
                            </a:schemeClr>
                          </a:solidFill>
                        </a:rPr>
                        <a:t>Che tipo di persona formare sulla</a:t>
                      </a:r>
                      <a:r>
                        <a:rPr lang="it-IT" b="1" baseline="0" dirty="0" smtClean="0">
                          <a:solidFill>
                            <a:schemeClr val="accent3">
                              <a:lumMod val="50000"/>
                            </a:schemeClr>
                          </a:solidFill>
                        </a:rPr>
                        <a:t> base di </a:t>
                      </a:r>
                      <a:r>
                        <a:rPr lang="it-IT" b="1" baseline="0" dirty="0" err="1" smtClean="0">
                          <a:solidFill>
                            <a:schemeClr val="accent3">
                              <a:lumMod val="50000"/>
                            </a:schemeClr>
                          </a:solidFill>
                        </a:rPr>
                        <a:t>final</a:t>
                      </a:r>
                      <a:r>
                        <a:rPr lang="it-IT" b="1" baseline="0" dirty="0" smtClean="0">
                          <a:solidFill>
                            <a:schemeClr val="accent3">
                              <a:lumMod val="50000"/>
                            </a:schemeClr>
                          </a:solidFill>
                        </a:rPr>
                        <a:t>. </a:t>
                      </a:r>
                      <a:r>
                        <a:rPr lang="it-IT" b="1" baseline="0" dirty="0" err="1" smtClean="0">
                          <a:solidFill>
                            <a:schemeClr val="accent3">
                              <a:lumMod val="50000"/>
                            </a:schemeClr>
                          </a:solidFill>
                        </a:rPr>
                        <a:t>ist</a:t>
                      </a:r>
                      <a:r>
                        <a:rPr lang="it-IT" b="1" baseline="0" dirty="0" smtClean="0">
                          <a:solidFill>
                            <a:schemeClr val="accent3">
                              <a:lumMod val="50000"/>
                            </a:schemeClr>
                          </a:solidFill>
                        </a:rPr>
                        <a:t>. scuola, Ind. Naz., tendenze società, esigenze contesto</a:t>
                      </a:r>
                      <a:endParaRPr lang="it-IT" b="1" dirty="0">
                        <a:solidFill>
                          <a:schemeClr val="accent3">
                            <a:lumMod val="50000"/>
                          </a:schemeClr>
                        </a:solidFill>
                      </a:endParaRPr>
                    </a:p>
                  </a:txBody>
                  <a:tcPr>
                    <a:solidFill>
                      <a:schemeClr val="accent5">
                        <a:lumMod val="40000"/>
                        <a:lumOff val="60000"/>
                      </a:schemeClr>
                    </a:solidFill>
                  </a:tcPr>
                </a:tc>
              </a:tr>
              <a:tr h="360040">
                <a:tc>
                  <a:txBody>
                    <a:bodyPr/>
                    <a:lstStyle/>
                    <a:p>
                      <a:r>
                        <a:rPr lang="it-IT" b="1" dirty="0" smtClean="0">
                          <a:solidFill>
                            <a:srgbClr val="002060"/>
                          </a:solidFill>
                        </a:rPr>
                        <a:t>LE SCELTE CURRICOLARI</a:t>
                      </a:r>
                      <a:endParaRPr lang="it-IT" b="1" dirty="0">
                        <a:solidFill>
                          <a:srgbClr val="002060"/>
                        </a:solidFill>
                      </a:endParaRPr>
                    </a:p>
                  </a:txBody>
                  <a:tcPr>
                    <a:solidFill>
                      <a:schemeClr val="accent5">
                        <a:lumMod val="40000"/>
                        <a:lumOff val="60000"/>
                      </a:schemeClr>
                    </a:solidFill>
                  </a:tcPr>
                </a:tc>
                <a:tc>
                  <a:txBody>
                    <a:bodyPr/>
                    <a:lstStyle/>
                    <a:p>
                      <a:r>
                        <a:rPr lang="it-IT" b="1" dirty="0" smtClean="0">
                          <a:solidFill>
                            <a:schemeClr val="accent3">
                              <a:lumMod val="50000"/>
                            </a:schemeClr>
                          </a:solidFill>
                        </a:rPr>
                        <a:t>L’impianto curricolare</a:t>
                      </a:r>
                      <a:endParaRPr lang="it-IT" b="1" dirty="0">
                        <a:solidFill>
                          <a:schemeClr val="accent3">
                            <a:lumMod val="50000"/>
                          </a:schemeClr>
                        </a:solidFill>
                      </a:endParaRPr>
                    </a:p>
                  </a:txBody>
                  <a:tcPr>
                    <a:solidFill>
                      <a:schemeClr val="accent5">
                        <a:lumMod val="40000"/>
                        <a:lumOff val="60000"/>
                      </a:schemeClr>
                    </a:solidFill>
                  </a:tcPr>
                </a:tc>
              </a:tr>
              <a:tr h="570344">
                <a:tc>
                  <a:txBody>
                    <a:bodyPr/>
                    <a:lstStyle/>
                    <a:p>
                      <a:r>
                        <a:rPr lang="it-IT" b="1" dirty="0" smtClean="0">
                          <a:solidFill>
                            <a:srgbClr val="002060"/>
                          </a:solidFill>
                        </a:rPr>
                        <a:t>LE SCELTE DIDATTICHE</a:t>
                      </a:r>
                      <a:endParaRPr lang="it-IT" b="1" dirty="0">
                        <a:solidFill>
                          <a:srgbClr val="002060"/>
                        </a:solidFill>
                      </a:endParaRPr>
                    </a:p>
                  </a:txBody>
                  <a:tcPr>
                    <a:solidFill>
                      <a:schemeClr val="accent5">
                        <a:lumMod val="40000"/>
                        <a:lumOff val="60000"/>
                      </a:schemeClr>
                    </a:solidFill>
                  </a:tcPr>
                </a:tc>
                <a:tc>
                  <a:txBody>
                    <a:bodyPr/>
                    <a:lstStyle/>
                    <a:p>
                      <a:r>
                        <a:rPr lang="it-IT" b="1" dirty="0" smtClean="0">
                          <a:solidFill>
                            <a:schemeClr val="accent3">
                              <a:lumMod val="50000"/>
                            </a:schemeClr>
                          </a:solidFill>
                        </a:rPr>
                        <a:t>Criteri generali</a:t>
                      </a:r>
                      <a:r>
                        <a:rPr lang="it-IT" b="1" baseline="0" dirty="0" smtClean="0">
                          <a:solidFill>
                            <a:schemeClr val="accent3">
                              <a:lumMod val="50000"/>
                            </a:schemeClr>
                          </a:solidFill>
                        </a:rPr>
                        <a:t> azione didattica e valutazione</a:t>
                      </a:r>
                      <a:endParaRPr lang="it-IT" b="1" dirty="0">
                        <a:solidFill>
                          <a:schemeClr val="accent3">
                            <a:lumMod val="50000"/>
                          </a:schemeClr>
                        </a:solidFill>
                      </a:endParaRPr>
                    </a:p>
                  </a:txBody>
                  <a:tcPr>
                    <a:solidFill>
                      <a:schemeClr val="accent5">
                        <a:lumMod val="40000"/>
                        <a:lumOff val="60000"/>
                      </a:schemeClr>
                    </a:solidFill>
                  </a:tcPr>
                </a:tc>
              </a:tr>
              <a:tr h="683018">
                <a:tc>
                  <a:txBody>
                    <a:bodyPr/>
                    <a:lstStyle/>
                    <a:p>
                      <a:r>
                        <a:rPr lang="it-IT" b="1" dirty="0" smtClean="0">
                          <a:solidFill>
                            <a:srgbClr val="002060"/>
                          </a:solidFill>
                        </a:rPr>
                        <a:t>LE SCELTE ORGANIZZATIVE</a:t>
                      </a:r>
                      <a:endParaRPr lang="it-IT" b="1" dirty="0">
                        <a:solidFill>
                          <a:srgbClr val="002060"/>
                        </a:solidFill>
                      </a:endParaRPr>
                    </a:p>
                  </a:txBody>
                  <a:tcPr>
                    <a:solidFill>
                      <a:schemeClr val="accent5">
                        <a:lumMod val="40000"/>
                        <a:lumOff val="60000"/>
                      </a:schemeClr>
                    </a:solidFill>
                  </a:tcPr>
                </a:tc>
                <a:tc>
                  <a:txBody>
                    <a:bodyPr/>
                    <a:lstStyle/>
                    <a:p>
                      <a:r>
                        <a:rPr lang="it-IT" b="1" dirty="0" smtClean="0">
                          <a:solidFill>
                            <a:schemeClr val="accent3">
                              <a:lumMod val="50000"/>
                            </a:schemeClr>
                          </a:solidFill>
                        </a:rPr>
                        <a:t>Commissioni, gruppi</a:t>
                      </a:r>
                      <a:r>
                        <a:rPr lang="it-IT" b="1" baseline="0" dirty="0" smtClean="0">
                          <a:solidFill>
                            <a:schemeClr val="accent3">
                              <a:lumMod val="50000"/>
                            </a:schemeClr>
                          </a:solidFill>
                        </a:rPr>
                        <a:t> lavoro, incarichi</a:t>
                      </a:r>
                    </a:p>
                    <a:p>
                      <a:r>
                        <a:rPr lang="it-IT" b="1" baseline="0" dirty="0" smtClean="0">
                          <a:solidFill>
                            <a:schemeClr val="accent3">
                              <a:lumMod val="50000"/>
                            </a:schemeClr>
                          </a:solidFill>
                        </a:rPr>
                        <a:t>Procedure, comunicazione</a:t>
                      </a:r>
                      <a:endParaRPr lang="it-IT" b="1" dirty="0">
                        <a:solidFill>
                          <a:schemeClr val="accent3">
                            <a:lumMod val="50000"/>
                          </a:schemeClr>
                        </a:solidFill>
                      </a:endParaRPr>
                    </a:p>
                  </a:txBody>
                  <a:tcPr>
                    <a:solidFill>
                      <a:schemeClr val="accent5">
                        <a:lumMod val="40000"/>
                        <a:lumOff val="60000"/>
                      </a:schemeClr>
                    </a:solidFill>
                  </a:tcPr>
                </a:tc>
              </a:tr>
              <a:tr h="683018">
                <a:tc>
                  <a:txBody>
                    <a:bodyPr/>
                    <a:lstStyle/>
                    <a:p>
                      <a:r>
                        <a:rPr lang="it-IT" b="1" dirty="0" smtClean="0">
                          <a:solidFill>
                            <a:srgbClr val="002060"/>
                          </a:solidFill>
                        </a:rPr>
                        <a:t>LE</a:t>
                      </a:r>
                      <a:r>
                        <a:rPr lang="it-IT" b="1" baseline="0" dirty="0" smtClean="0">
                          <a:solidFill>
                            <a:srgbClr val="002060"/>
                          </a:solidFill>
                        </a:rPr>
                        <a:t> SCELTE FINANZIARIE</a:t>
                      </a:r>
                      <a:endParaRPr lang="it-IT" b="1" dirty="0">
                        <a:solidFill>
                          <a:srgbClr val="002060"/>
                        </a:solidFill>
                      </a:endParaRPr>
                    </a:p>
                  </a:txBody>
                  <a:tcPr>
                    <a:solidFill>
                      <a:schemeClr val="accent5">
                        <a:lumMod val="40000"/>
                        <a:lumOff val="60000"/>
                      </a:schemeClr>
                    </a:solidFill>
                  </a:tcPr>
                </a:tc>
                <a:tc>
                  <a:txBody>
                    <a:bodyPr/>
                    <a:lstStyle/>
                    <a:p>
                      <a:r>
                        <a:rPr lang="it-IT" b="1" dirty="0" smtClean="0">
                          <a:solidFill>
                            <a:schemeClr val="accent3">
                              <a:lumMod val="50000"/>
                            </a:schemeClr>
                          </a:solidFill>
                        </a:rPr>
                        <a:t>Criteri di gestione</a:t>
                      </a:r>
                      <a:r>
                        <a:rPr lang="it-IT" b="1" baseline="0" dirty="0" smtClean="0">
                          <a:solidFill>
                            <a:schemeClr val="accent3">
                              <a:lumMod val="50000"/>
                            </a:schemeClr>
                          </a:solidFill>
                        </a:rPr>
                        <a:t> in rapporto a scelte educative, curricolari, </a:t>
                      </a:r>
                      <a:r>
                        <a:rPr lang="it-IT" b="1" baseline="0" dirty="0" err="1" smtClean="0">
                          <a:solidFill>
                            <a:schemeClr val="accent3">
                              <a:lumMod val="50000"/>
                            </a:schemeClr>
                          </a:solidFill>
                        </a:rPr>
                        <a:t>did</a:t>
                      </a:r>
                      <a:r>
                        <a:rPr lang="it-IT" b="1" baseline="0" dirty="0" smtClean="0">
                          <a:solidFill>
                            <a:schemeClr val="accent3">
                              <a:lumMod val="50000"/>
                            </a:schemeClr>
                          </a:solidFill>
                        </a:rPr>
                        <a:t>., org.</a:t>
                      </a:r>
                      <a:endParaRPr lang="it-IT" b="1" dirty="0">
                        <a:solidFill>
                          <a:schemeClr val="accent3">
                            <a:lumMod val="50000"/>
                          </a:schemeClr>
                        </a:solidFill>
                      </a:endParaRPr>
                    </a:p>
                  </a:txBody>
                  <a:tcPr>
                    <a:solidFill>
                      <a:schemeClr val="accent5">
                        <a:lumMod val="40000"/>
                        <a:lumOff val="60000"/>
                      </a:schemeClr>
                    </a:solidFill>
                  </a:tcPr>
                </a:tc>
              </a:tr>
              <a:tr h="683018">
                <a:tc>
                  <a:txBody>
                    <a:bodyPr/>
                    <a:lstStyle/>
                    <a:p>
                      <a:r>
                        <a:rPr lang="it-IT" b="1" dirty="0" smtClean="0">
                          <a:solidFill>
                            <a:srgbClr val="002060"/>
                          </a:solidFill>
                        </a:rPr>
                        <a:t>LE</a:t>
                      </a:r>
                      <a:r>
                        <a:rPr lang="it-IT" b="1" baseline="0" dirty="0" smtClean="0">
                          <a:solidFill>
                            <a:srgbClr val="002060"/>
                          </a:solidFill>
                        </a:rPr>
                        <a:t> SCELTE </a:t>
                      </a:r>
                      <a:r>
                        <a:rPr lang="it-IT" b="1" baseline="0" dirty="0" err="1" smtClean="0">
                          <a:solidFill>
                            <a:srgbClr val="002060"/>
                          </a:solidFill>
                        </a:rPr>
                        <a:t>DI</a:t>
                      </a:r>
                      <a:r>
                        <a:rPr lang="it-IT" b="1" baseline="0" dirty="0" smtClean="0">
                          <a:solidFill>
                            <a:srgbClr val="002060"/>
                          </a:solidFill>
                        </a:rPr>
                        <a:t> SUPPORTO ALLA QUALITÀ</a:t>
                      </a:r>
                    </a:p>
                    <a:p>
                      <a:r>
                        <a:rPr lang="it-IT" b="1" baseline="0" dirty="0" smtClean="0">
                          <a:solidFill>
                            <a:srgbClr val="002060"/>
                          </a:solidFill>
                        </a:rPr>
                        <a:t>DELL’OFFERTA FORMATIVA</a:t>
                      </a:r>
                      <a:endParaRPr lang="it-IT" b="1" dirty="0">
                        <a:solidFill>
                          <a:srgbClr val="002060"/>
                        </a:solidFill>
                      </a:endParaRPr>
                    </a:p>
                  </a:txBody>
                  <a:tcPr>
                    <a:solidFill>
                      <a:schemeClr val="accent5">
                        <a:lumMod val="40000"/>
                        <a:lumOff val="60000"/>
                      </a:schemeClr>
                    </a:solidFill>
                  </a:tcPr>
                </a:tc>
                <a:tc>
                  <a:txBody>
                    <a:bodyPr/>
                    <a:lstStyle/>
                    <a:p>
                      <a:r>
                        <a:rPr lang="it-IT" b="1" dirty="0" smtClean="0">
                          <a:solidFill>
                            <a:schemeClr val="accent3">
                              <a:lumMod val="50000"/>
                            </a:schemeClr>
                          </a:solidFill>
                        </a:rPr>
                        <a:t>Formazione personale,</a:t>
                      </a:r>
                      <a:r>
                        <a:rPr lang="it-IT" b="1" baseline="0" dirty="0" smtClean="0">
                          <a:solidFill>
                            <a:schemeClr val="accent3">
                              <a:lumMod val="50000"/>
                            </a:schemeClr>
                          </a:solidFill>
                        </a:rPr>
                        <a:t> promozione partecipazione, altri servizi offerti</a:t>
                      </a:r>
                      <a:endParaRPr lang="it-IT" b="1" dirty="0">
                        <a:solidFill>
                          <a:schemeClr val="accent3">
                            <a:lumMod val="50000"/>
                          </a:schemeClr>
                        </a:solidFill>
                      </a:endParaRPr>
                    </a:p>
                  </a:txBody>
                  <a:tcPr>
                    <a:solidFill>
                      <a:schemeClr val="accent5">
                        <a:lumMod val="40000"/>
                        <a:lumOff val="60000"/>
                      </a:schemeClr>
                    </a:solidFill>
                  </a:tcPr>
                </a:tc>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5">
              <a:lumMod val="40000"/>
              <a:lumOff val="60000"/>
            </a:schemeClr>
          </a:solidFill>
        </p:spPr>
        <p:txBody>
          <a:bodyPr>
            <a:normAutofit fontScale="90000"/>
          </a:bodyPr>
          <a:lstStyle/>
          <a:p>
            <a:r>
              <a:rPr lang="it-IT" sz="3100" b="1" dirty="0" smtClean="0">
                <a:solidFill>
                  <a:srgbClr val="FF0000"/>
                </a:solidFill>
              </a:rPr>
              <a:t>L’ORGANICO NELLA NOTA </a:t>
            </a:r>
            <a:r>
              <a:rPr lang="it-IT" sz="3100" b="1" dirty="0" err="1" smtClean="0">
                <a:solidFill>
                  <a:srgbClr val="FF0000"/>
                </a:solidFill>
              </a:rPr>
              <a:t>MIUR</a:t>
            </a:r>
            <a:r>
              <a:rPr lang="it-IT" sz="3100" b="1" dirty="0" smtClean="0">
                <a:solidFill>
                  <a:srgbClr val="FF0000"/>
                </a:solidFill>
              </a:rPr>
              <a:t> 11.12.2015</a:t>
            </a:r>
            <a:r>
              <a:rPr lang="it-IT" sz="4000" b="1" dirty="0" smtClean="0">
                <a:solidFill>
                  <a:srgbClr val="FF0000"/>
                </a:solidFill>
              </a:rPr>
              <a:t/>
            </a:r>
            <a:br>
              <a:rPr lang="it-IT" sz="4000" b="1" dirty="0" smtClean="0">
                <a:solidFill>
                  <a:srgbClr val="FF0000"/>
                </a:solidFill>
              </a:rPr>
            </a:br>
            <a:r>
              <a:rPr lang="it-IT" sz="2200" b="1" dirty="0" smtClean="0"/>
              <a:t>Orientamenti per l’elaborazione del Piano Triennale dell’Offerta Formativa</a:t>
            </a:r>
            <a:r>
              <a:rPr lang="it-IT" sz="2200" b="1" dirty="0" smtClean="0">
                <a:solidFill>
                  <a:srgbClr val="FF0000"/>
                </a:solidFill>
              </a:rPr>
              <a:t/>
            </a:r>
            <a:br>
              <a:rPr lang="it-IT" sz="2200" b="1" dirty="0" smtClean="0">
                <a:solidFill>
                  <a:srgbClr val="FF0000"/>
                </a:solidFill>
              </a:rPr>
            </a:br>
            <a:endParaRPr lang="it-IT" sz="2200" b="1" dirty="0">
              <a:solidFill>
                <a:srgbClr val="FF0000"/>
              </a:solidFill>
            </a:endParaRPr>
          </a:p>
        </p:txBody>
      </p:sp>
      <p:sp>
        <p:nvSpPr>
          <p:cNvPr id="3" name="Segnaposto contenuto 2"/>
          <p:cNvSpPr>
            <a:spLocks noGrp="1"/>
          </p:cNvSpPr>
          <p:nvPr>
            <p:ph idx="1"/>
          </p:nvPr>
        </p:nvSpPr>
        <p:spPr>
          <a:solidFill>
            <a:schemeClr val="accent5">
              <a:lumMod val="40000"/>
              <a:lumOff val="60000"/>
            </a:schemeClr>
          </a:solidFill>
        </p:spPr>
        <p:txBody>
          <a:bodyPr>
            <a:noAutofit/>
          </a:bodyPr>
          <a:lstStyle/>
          <a:p>
            <a:pPr marL="0" algn="just">
              <a:buNone/>
            </a:pPr>
            <a:r>
              <a:rPr lang="it-IT" sz="2100" b="1" i="1" dirty="0" smtClean="0">
                <a:solidFill>
                  <a:srgbClr val="FF0000"/>
                </a:solidFill>
              </a:rPr>
              <a:t>VERRANNO FORNITE INDICAZIONI OPERATIVE AGLI UFFICI SCOLASTICI REGIONALI DOPO L’EMANAZIONE DEL DECRETO INTERMINISTERIALE SUGLI ORGANICI</a:t>
            </a:r>
          </a:p>
          <a:p>
            <a:pPr marL="0" algn="just">
              <a:buNone/>
            </a:pPr>
            <a:endParaRPr lang="it-IT" sz="2100" b="1" i="1" dirty="0" smtClean="0">
              <a:solidFill>
                <a:srgbClr val="002060"/>
              </a:solidFill>
            </a:endParaRPr>
          </a:p>
          <a:p>
            <a:pPr marL="0" algn="just">
              <a:buNone/>
            </a:pPr>
            <a:r>
              <a:rPr lang="it-IT" sz="2100" b="1" dirty="0" smtClean="0">
                <a:solidFill>
                  <a:srgbClr val="002060"/>
                </a:solidFill>
              </a:rPr>
              <a:t>L’ORGANICO DELL’AUTONOMIA ANDRÀ GESTITO IN MODO UNITARIO, SENZA UNA RIGIDA SEPARAZIONE TRA POSTI COMUNI E POSTI DI POTENZIAMENTO</a:t>
            </a:r>
            <a:endParaRPr lang="it-IT" sz="2100" b="1" dirty="0" smtClean="0">
              <a:solidFill>
                <a:srgbClr val="FF0000"/>
              </a:solidFill>
            </a:endParaRPr>
          </a:p>
          <a:p>
            <a:pPr marL="0">
              <a:buNone/>
            </a:pPr>
            <a:endParaRPr lang="it-IT" sz="2100" b="1" i="1" dirty="0" smtClean="0">
              <a:solidFill>
                <a:srgbClr val="002060"/>
              </a:solidFill>
            </a:endParaRPr>
          </a:p>
          <a:p>
            <a:pPr marL="0" algn="just">
              <a:buNone/>
            </a:pPr>
            <a:r>
              <a:rPr lang="it-IT" sz="2100" b="1" dirty="0" smtClean="0">
                <a:solidFill>
                  <a:srgbClr val="002060"/>
                </a:solidFill>
              </a:rPr>
              <a:t>LA PREVISIONE DEI POSTO NEL PTOF ANDRÀ EFFETTUATA GLOBALMENTE, GARANTENDO LA COPERTURA DELLE ORE CURRICOLARI E TENENDO CONTO DELLE ORE CURRICOLARI DA COPRIRE,                       DELLE ATTIVITÀ PROGETTUALI, DELLE ESIGENZE DI COPERTURA DELLE SUPPLENZE BREVI </a:t>
            </a:r>
          </a:p>
        </p:txBody>
      </p:sp>
    </p:spTree>
    <p:extLst>
      <p:ext uri="{BB962C8B-B14F-4D97-AF65-F5344CB8AC3E}">
        <p14:creationId xmlns:p14="http://schemas.microsoft.com/office/powerpoint/2010/main" val="29229790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260648"/>
            <a:ext cx="8229600" cy="1143000"/>
          </a:xfrm>
          <a:solidFill>
            <a:schemeClr val="accent5">
              <a:lumMod val="40000"/>
              <a:lumOff val="60000"/>
            </a:schemeClr>
          </a:solidFill>
        </p:spPr>
        <p:txBody>
          <a:bodyPr>
            <a:normAutofit/>
          </a:bodyPr>
          <a:lstStyle/>
          <a:p>
            <a:r>
              <a:rPr lang="it-IT" b="1" dirty="0" smtClean="0">
                <a:solidFill>
                  <a:srgbClr val="FF0000"/>
                </a:solidFill>
              </a:rPr>
              <a:t>SCHEMA RIASSUNTIVO</a:t>
            </a:r>
            <a:endParaRPr lang="it-IT" b="1" dirty="0">
              <a:solidFill>
                <a:srgbClr val="FF0000"/>
              </a:solidFill>
            </a:endParaRPr>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3459854713"/>
              </p:ext>
            </p:extLst>
          </p:nvPr>
        </p:nvGraphicFramePr>
        <p:xfrm>
          <a:off x="457200" y="1600200"/>
          <a:ext cx="8229599" cy="4637113"/>
        </p:xfrm>
        <a:graphic>
          <a:graphicData uri="http://schemas.openxmlformats.org/drawingml/2006/table">
            <a:tbl>
              <a:tblPr firstRow="1" bandRow="1">
                <a:tableStyleId>{5C22544A-7EE6-4342-B048-85BDC9FD1C3A}</a:tableStyleId>
              </a:tblPr>
              <a:tblGrid>
                <a:gridCol w="1175657"/>
                <a:gridCol w="1175657"/>
                <a:gridCol w="1175657"/>
                <a:gridCol w="1175657"/>
                <a:gridCol w="1175657"/>
                <a:gridCol w="1175657"/>
                <a:gridCol w="1175657"/>
              </a:tblGrid>
              <a:tr h="875899">
                <a:tc>
                  <a:txBody>
                    <a:bodyPr/>
                    <a:lstStyle/>
                    <a:p>
                      <a:pPr algn="ctr"/>
                      <a:r>
                        <a:rPr lang="it-IT" sz="1400" dirty="0" smtClean="0">
                          <a:solidFill>
                            <a:srgbClr val="002060"/>
                          </a:solidFill>
                        </a:rPr>
                        <a:t>CLASSE</a:t>
                      </a:r>
                      <a:r>
                        <a:rPr lang="it-IT" sz="1400" baseline="0" dirty="0" smtClean="0">
                          <a:solidFill>
                            <a:srgbClr val="002060"/>
                          </a:solidFill>
                        </a:rPr>
                        <a:t> </a:t>
                      </a:r>
                      <a:r>
                        <a:rPr lang="it-IT" sz="1400" baseline="0" dirty="0" err="1" smtClean="0">
                          <a:solidFill>
                            <a:srgbClr val="002060"/>
                          </a:solidFill>
                        </a:rPr>
                        <a:t>DI</a:t>
                      </a:r>
                      <a:r>
                        <a:rPr lang="it-IT" sz="1400" baseline="0" dirty="0" smtClean="0">
                          <a:solidFill>
                            <a:srgbClr val="002060"/>
                          </a:solidFill>
                        </a:rPr>
                        <a:t> CONCORSO</a:t>
                      </a:r>
                      <a:endParaRPr lang="it-IT" sz="1400" dirty="0">
                        <a:solidFill>
                          <a:srgbClr val="002060"/>
                        </a:solidFill>
                      </a:endParaRPr>
                    </a:p>
                  </a:txBody>
                  <a:tcPr>
                    <a:solidFill>
                      <a:schemeClr val="accent5">
                        <a:lumMod val="40000"/>
                        <a:lumOff val="60000"/>
                      </a:schemeClr>
                    </a:solidFill>
                  </a:tcPr>
                </a:tc>
                <a:tc>
                  <a:txBody>
                    <a:bodyPr/>
                    <a:lstStyle/>
                    <a:p>
                      <a:pPr algn="ctr"/>
                      <a:r>
                        <a:rPr lang="it-IT" sz="1400" b="1" dirty="0" smtClean="0">
                          <a:solidFill>
                            <a:srgbClr val="002060"/>
                          </a:solidFill>
                        </a:rPr>
                        <a:t>ORE </a:t>
                      </a:r>
                    </a:p>
                    <a:p>
                      <a:pPr algn="ctr"/>
                      <a:r>
                        <a:rPr lang="it-IT" sz="1400" b="1" dirty="0" err="1" smtClean="0">
                          <a:solidFill>
                            <a:srgbClr val="002060"/>
                          </a:solidFill>
                        </a:rPr>
                        <a:t>INS.TO</a:t>
                      </a:r>
                      <a:r>
                        <a:rPr lang="it-IT" sz="1400" b="1" baseline="0" dirty="0" smtClean="0">
                          <a:solidFill>
                            <a:srgbClr val="002060"/>
                          </a:solidFill>
                        </a:rPr>
                        <a:t> </a:t>
                      </a:r>
                      <a:endParaRPr lang="it-IT" sz="1400" b="1" baseline="0" dirty="0" smtClean="0">
                        <a:solidFill>
                          <a:srgbClr val="002060"/>
                        </a:solidFill>
                      </a:endParaRPr>
                    </a:p>
                    <a:p>
                      <a:pPr algn="ctr"/>
                      <a:r>
                        <a:rPr lang="it-IT" sz="1400" b="1" baseline="0" dirty="0" smtClean="0">
                          <a:solidFill>
                            <a:srgbClr val="002060"/>
                          </a:solidFill>
                        </a:rPr>
                        <a:t>CURRICOL.</a:t>
                      </a:r>
                      <a:endParaRPr lang="it-IT" sz="1400" b="1" dirty="0">
                        <a:solidFill>
                          <a:srgbClr val="002060"/>
                        </a:solidFill>
                      </a:endParaRPr>
                    </a:p>
                  </a:txBody>
                  <a:tcPr>
                    <a:solidFill>
                      <a:schemeClr val="accent5">
                        <a:lumMod val="40000"/>
                        <a:lumOff val="60000"/>
                      </a:schemeClr>
                    </a:solidFill>
                  </a:tcPr>
                </a:tc>
                <a:tc>
                  <a:txBody>
                    <a:bodyPr/>
                    <a:lstStyle/>
                    <a:p>
                      <a:pPr algn="ctr"/>
                      <a:r>
                        <a:rPr lang="it-IT" sz="1400" dirty="0" smtClean="0">
                          <a:solidFill>
                            <a:srgbClr val="002060"/>
                          </a:solidFill>
                        </a:rPr>
                        <a:t>ORE ESONERO</a:t>
                      </a:r>
                      <a:r>
                        <a:rPr lang="it-IT" sz="1400" baseline="0" dirty="0" smtClean="0">
                          <a:solidFill>
                            <a:srgbClr val="002060"/>
                          </a:solidFill>
                        </a:rPr>
                        <a:t> </a:t>
                      </a:r>
                      <a:endParaRPr lang="it-IT" sz="1400" baseline="0" dirty="0" smtClean="0">
                        <a:solidFill>
                          <a:srgbClr val="002060"/>
                        </a:solidFill>
                      </a:endParaRPr>
                    </a:p>
                    <a:p>
                      <a:pPr algn="ctr"/>
                      <a:r>
                        <a:rPr lang="it-IT" sz="1400" baseline="0" dirty="0" smtClean="0">
                          <a:solidFill>
                            <a:srgbClr val="002060"/>
                          </a:solidFill>
                        </a:rPr>
                        <a:t>COLLAB.</a:t>
                      </a:r>
                      <a:endParaRPr lang="it-IT" sz="1400" dirty="0">
                        <a:solidFill>
                          <a:srgbClr val="002060"/>
                        </a:solidFill>
                      </a:endParaRPr>
                    </a:p>
                  </a:txBody>
                  <a:tcPr>
                    <a:solidFill>
                      <a:schemeClr val="accent5">
                        <a:lumMod val="40000"/>
                        <a:lumOff val="60000"/>
                      </a:schemeClr>
                    </a:solidFill>
                  </a:tcPr>
                </a:tc>
                <a:tc>
                  <a:txBody>
                    <a:bodyPr/>
                    <a:lstStyle/>
                    <a:p>
                      <a:pPr algn="ctr"/>
                      <a:r>
                        <a:rPr lang="it-IT" sz="1400" dirty="0" smtClean="0">
                          <a:solidFill>
                            <a:srgbClr val="002060"/>
                          </a:solidFill>
                        </a:rPr>
                        <a:t>ORE</a:t>
                      </a:r>
                    </a:p>
                    <a:p>
                      <a:pPr algn="ctr"/>
                      <a:r>
                        <a:rPr lang="it-IT" sz="1400" dirty="0" smtClean="0">
                          <a:solidFill>
                            <a:srgbClr val="002060"/>
                          </a:solidFill>
                        </a:rPr>
                        <a:t>SUPPLENZE</a:t>
                      </a:r>
                      <a:endParaRPr lang="it-IT" sz="1400" dirty="0">
                        <a:solidFill>
                          <a:srgbClr val="002060"/>
                        </a:solidFill>
                      </a:endParaRPr>
                    </a:p>
                  </a:txBody>
                  <a:tcPr>
                    <a:solidFill>
                      <a:schemeClr val="accent5">
                        <a:lumMod val="40000"/>
                        <a:lumOff val="60000"/>
                      </a:schemeClr>
                    </a:solidFill>
                  </a:tcPr>
                </a:tc>
                <a:tc>
                  <a:txBody>
                    <a:bodyPr/>
                    <a:lstStyle/>
                    <a:p>
                      <a:pPr algn="ctr"/>
                      <a:r>
                        <a:rPr lang="it-IT" sz="1400" dirty="0" smtClean="0">
                          <a:solidFill>
                            <a:srgbClr val="002060"/>
                          </a:solidFill>
                        </a:rPr>
                        <a:t>ORE </a:t>
                      </a:r>
                    </a:p>
                    <a:p>
                      <a:pPr algn="ctr"/>
                      <a:r>
                        <a:rPr lang="it-IT" sz="1400" dirty="0" smtClean="0">
                          <a:solidFill>
                            <a:srgbClr val="002060"/>
                          </a:solidFill>
                        </a:rPr>
                        <a:t>PROGETTI</a:t>
                      </a:r>
                      <a:endParaRPr lang="it-IT" sz="1400" dirty="0">
                        <a:solidFill>
                          <a:srgbClr val="002060"/>
                        </a:solidFill>
                      </a:endParaRPr>
                    </a:p>
                  </a:txBody>
                  <a:tcPr>
                    <a:solidFill>
                      <a:schemeClr val="accent5">
                        <a:lumMod val="40000"/>
                        <a:lumOff val="60000"/>
                      </a:schemeClr>
                    </a:solidFill>
                  </a:tcPr>
                </a:tc>
                <a:tc>
                  <a:txBody>
                    <a:bodyPr/>
                    <a:lstStyle/>
                    <a:p>
                      <a:pPr algn="ctr"/>
                      <a:r>
                        <a:rPr lang="it-IT" sz="1400" dirty="0" smtClean="0">
                          <a:solidFill>
                            <a:srgbClr val="002060"/>
                          </a:solidFill>
                        </a:rPr>
                        <a:t>TOTALE</a:t>
                      </a:r>
                    </a:p>
                    <a:p>
                      <a:pPr algn="ctr"/>
                      <a:r>
                        <a:rPr lang="it-IT" sz="1400" dirty="0" smtClean="0">
                          <a:solidFill>
                            <a:srgbClr val="002060"/>
                          </a:solidFill>
                        </a:rPr>
                        <a:t>ORE</a:t>
                      </a:r>
                      <a:endParaRPr lang="it-IT" sz="1400" dirty="0">
                        <a:solidFill>
                          <a:srgbClr val="002060"/>
                        </a:solidFill>
                      </a:endParaRPr>
                    </a:p>
                  </a:txBody>
                  <a:tcPr>
                    <a:solidFill>
                      <a:schemeClr val="accent5">
                        <a:lumMod val="40000"/>
                        <a:lumOff val="60000"/>
                      </a:schemeClr>
                    </a:solidFill>
                  </a:tcPr>
                </a:tc>
                <a:tc>
                  <a:txBody>
                    <a:bodyPr/>
                    <a:lstStyle/>
                    <a:p>
                      <a:pPr algn="ctr"/>
                      <a:r>
                        <a:rPr lang="it-IT" sz="1400" dirty="0" smtClean="0">
                          <a:solidFill>
                            <a:srgbClr val="002060"/>
                          </a:solidFill>
                        </a:rPr>
                        <a:t>NUMERO </a:t>
                      </a:r>
                    </a:p>
                    <a:p>
                      <a:pPr algn="ctr"/>
                      <a:r>
                        <a:rPr lang="it-IT" sz="1400" dirty="0" smtClean="0">
                          <a:solidFill>
                            <a:srgbClr val="002060"/>
                          </a:solidFill>
                        </a:rPr>
                        <a:t>POSTI</a:t>
                      </a:r>
                      <a:endParaRPr lang="it-IT" sz="1400" dirty="0">
                        <a:solidFill>
                          <a:srgbClr val="002060"/>
                        </a:solidFill>
                      </a:endParaRPr>
                    </a:p>
                  </a:txBody>
                  <a:tcPr>
                    <a:solidFill>
                      <a:schemeClr val="accent5">
                        <a:lumMod val="40000"/>
                        <a:lumOff val="60000"/>
                      </a:schemeClr>
                    </a:solidFill>
                  </a:tcPr>
                </a:tc>
              </a:tr>
              <a:tr h="626869">
                <a:tc>
                  <a:txBody>
                    <a:bodyPr/>
                    <a:lstStyle/>
                    <a:p>
                      <a:endParaRPr lang="it-IT"/>
                    </a:p>
                  </a:txBody>
                  <a:tcPr>
                    <a:solidFill>
                      <a:schemeClr val="accent5">
                        <a:lumMod val="40000"/>
                        <a:lumOff val="60000"/>
                      </a:schemeClr>
                    </a:solidFill>
                  </a:tcPr>
                </a:tc>
                <a:tc>
                  <a:txBody>
                    <a:bodyPr/>
                    <a:lstStyle/>
                    <a:p>
                      <a:endParaRPr lang="it-IT" dirty="0"/>
                    </a:p>
                  </a:txBody>
                  <a:tcPr>
                    <a:solidFill>
                      <a:schemeClr val="accent5">
                        <a:lumMod val="40000"/>
                        <a:lumOff val="60000"/>
                      </a:schemeClr>
                    </a:solidFill>
                  </a:tcPr>
                </a:tc>
                <a:tc>
                  <a:txBody>
                    <a:bodyPr/>
                    <a:lstStyle/>
                    <a:p>
                      <a:endParaRPr lang="it-IT" dirty="0"/>
                    </a:p>
                  </a:txBody>
                  <a:tcPr>
                    <a:solidFill>
                      <a:schemeClr val="accent5">
                        <a:lumMod val="40000"/>
                        <a:lumOff val="60000"/>
                      </a:schemeClr>
                    </a:solidFill>
                  </a:tcPr>
                </a:tc>
                <a:tc>
                  <a:txBody>
                    <a:bodyPr/>
                    <a:lstStyle/>
                    <a:p>
                      <a:endParaRPr lang="it-IT" dirty="0"/>
                    </a:p>
                  </a:txBody>
                  <a:tcPr>
                    <a:solidFill>
                      <a:schemeClr val="accent5">
                        <a:lumMod val="40000"/>
                        <a:lumOff val="60000"/>
                      </a:schemeClr>
                    </a:solidFill>
                  </a:tcPr>
                </a:tc>
                <a:tc>
                  <a:txBody>
                    <a:bodyPr/>
                    <a:lstStyle/>
                    <a:p>
                      <a:endParaRPr lang="it-IT" dirty="0"/>
                    </a:p>
                  </a:txBody>
                  <a:tcPr>
                    <a:solidFill>
                      <a:schemeClr val="accent5">
                        <a:lumMod val="40000"/>
                        <a:lumOff val="60000"/>
                      </a:schemeClr>
                    </a:solidFill>
                  </a:tcPr>
                </a:tc>
                <a:tc>
                  <a:txBody>
                    <a:bodyPr/>
                    <a:lstStyle/>
                    <a:p>
                      <a:endParaRPr lang="it-IT" dirty="0"/>
                    </a:p>
                  </a:txBody>
                  <a:tcPr>
                    <a:solidFill>
                      <a:schemeClr val="accent5">
                        <a:lumMod val="40000"/>
                        <a:lumOff val="60000"/>
                      </a:schemeClr>
                    </a:solidFill>
                  </a:tcPr>
                </a:tc>
                <a:tc>
                  <a:txBody>
                    <a:bodyPr/>
                    <a:lstStyle/>
                    <a:p>
                      <a:endParaRPr lang="it-IT" dirty="0"/>
                    </a:p>
                  </a:txBody>
                  <a:tcPr>
                    <a:solidFill>
                      <a:schemeClr val="accent5">
                        <a:lumMod val="40000"/>
                        <a:lumOff val="60000"/>
                      </a:schemeClr>
                    </a:solidFill>
                  </a:tcPr>
                </a:tc>
              </a:tr>
              <a:tr h="626869">
                <a:tc>
                  <a:txBody>
                    <a:bodyPr/>
                    <a:lstStyle/>
                    <a:p>
                      <a:endParaRPr lang="it-IT"/>
                    </a:p>
                  </a:txBody>
                  <a:tcPr>
                    <a:solidFill>
                      <a:schemeClr val="accent5">
                        <a:lumMod val="40000"/>
                        <a:lumOff val="60000"/>
                      </a:schemeClr>
                    </a:solidFill>
                  </a:tcPr>
                </a:tc>
                <a:tc>
                  <a:txBody>
                    <a:bodyPr/>
                    <a:lstStyle/>
                    <a:p>
                      <a:endParaRPr lang="it-IT"/>
                    </a:p>
                  </a:txBody>
                  <a:tcPr>
                    <a:solidFill>
                      <a:schemeClr val="accent5">
                        <a:lumMod val="40000"/>
                        <a:lumOff val="60000"/>
                      </a:schemeClr>
                    </a:solidFill>
                  </a:tcPr>
                </a:tc>
                <a:tc>
                  <a:txBody>
                    <a:bodyPr/>
                    <a:lstStyle/>
                    <a:p>
                      <a:endParaRPr lang="it-IT"/>
                    </a:p>
                  </a:txBody>
                  <a:tcPr>
                    <a:solidFill>
                      <a:schemeClr val="accent5">
                        <a:lumMod val="40000"/>
                        <a:lumOff val="60000"/>
                      </a:schemeClr>
                    </a:solidFill>
                  </a:tcPr>
                </a:tc>
                <a:tc>
                  <a:txBody>
                    <a:bodyPr/>
                    <a:lstStyle/>
                    <a:p>
                      <a:endParaRPr lang="it-IT" dirty="0"/>
                    </a:p>
                  </a:txBody>
                  <a:tcPr>
                    <a:solidFill>
                      <a:schemeClr val="accent5">
                        <a:lumMod val="40000"/>
                        <a:lumOff val="60000"/>
                      </a:schemeClr>
                    </a:solidFill>
                  </a:tcPr>
                </a:tc>
                <a:tc>
                  <a:txBody>
                    <a:bodyPr/>
                    <a:lstStyle/>
                    <a:p>
                      <a:endParaRPr lang="it-IT" dirty="0"/>
                    </a:p>
                  </a:txBody>
                  <a:tcPr>
                    <a:solidFill>
                      <a:schemeClr val="accent5">
                        <a:lumMod val="40000"/>
                        <a:lumOff val="60000"/>
                      </a:schemeClr>
                    </a:solidFill>
                  </a:tcPr>
                </a:tc>
                <a:tc>
                  <a:txBody>
                    <a:bodyPr/>
                    <a:lstStyle/>
                    <a:p>
                      <a:endParaRPr lang="it-IT"/>
                    </a:p>
                  </a:txBody>
                  <a:tcPr>
                    <a:solidFill>
                      <a:schemeClr val="accent5">
                        <a:lumMod val="40000"/>
                        <a:lumOff val="60000"/>
                      </a:schemeClr>
                    </a:solidFill>
                  </a:tcPr>
                </a:tc>
                <a:tc>
                  <a:txBody>
                    <a:bodyPr/>
                    <a:lstStyle/>
                    <a:p>
                      <a:endParaRPr lang="it-IT"/>
                    </a:p>
                  </a:txBody>
                  <a:tcPr>
                    <a:solidFill>
                      <a:schemeClr val="accent5">
                        <a:lumMod val="40000"/>
                        <a:lumOff val="60000"/>
                      </a:schemeClr>
                    </a:solidFill>
                  </a:tcPr>
                </a:tc>
              </a:tr>
              <a:tr h="626869">
                <a:tc>
                  <a:txBody>
                    <a:bodyPr/>
                    <a:lstStyle/>
                    <a:p>
                      <a:endParaRPr lang="it-IT"/>
                    </a:p>
                  </a:txBody>
                  <a:tcPr>
                    <a:solidFill>
                      <a:schemeClr val="accent5">
                        <a:lumMod val="40000"/>
                        <a:lumOff val="60000"/>
                      </a:schemeClr>
                    </a:solidFill>
                  </a:tcPr>
                </a:tc>
                <a:tc>
                  <a:txBody>
                    <a:bodyPr/>
                    <a:lstStyle/>
                    <a:p>
                      <a:endParaRPr lang="it-IT"/>
                    </a:p>
                  </a:txBody>
                  <a:tcPr>
                    <a:solidFill>
                      <a:schemeClr val="accent5">
                        <a:lumMod val="40000"/>
                        <a:lumOff val="60000"/>
                      </a:schemeClr>
                    </a:solidFill>
                  </a:tcPr>
                </a:tc>
                <a:tc>
                  <a:txBody>
                    <a:bodyPr/>
                    <a:lstStyle/>
                    <a:p>
                      <a:endParaRPr lang="it-IT"/>
                    </a:p>
                  </a:txBody>
                  <a:tcPr>
                    <a:solidFill>
                      <a:schemeClr val="accent5">
                        <a:lumMod val="40000"/>
                        <a:lumOff val="60000"/>
                      </a:schemeClr>
                    </a:solidFill>
                  </a:tcPr>
                </a:tc>
                <a:tc>
                  <a:txBody>
                    <a:bodyPr/>
                    <a:lstStyle/>
                    <a:p>
                      <a:endParaRPr lang="it-IT"/>
                    </a:p>
                  </a:txBody>
                  <a:tcPr>
                    <a:solidFill>
                      <a:schemeClr val="accent5">
                        <a:lumMod val="40000"/>
                        <a:lumOff val="60000"/>
                      </a:schemeClr>
                    </a:solidFill>
                  </a:tcPr>
                </a:tc>
                <a:tc>
                  <a:txBody>
                    <a:bodyPr/>
                    <a:lstStyle/>
                    <a:p>
                      <a:endParaRPr lang="it-IT" dirty="0"/>
                    </a:p>
                  </a:txBody>
                  <a:tcPr>
                    <a:solidFill>
                      <a:schemeClr val="accent5">
                        <a:lumMod val="40000"/>
                        <a:lumOff val="60000"/>
                      </a:schemeClr>
                    </a:solidFill>
                  </a:tcPr>
                </a:tc>
                <a:tc>
                  <a:txBody>
                    <a:bodyPr/>
                    <a:lstStyle/>
                    <a:p>
                      <a:endParaRPr lang="it-IT" dirty="0"/>
                    </a:p>
                  </a:txBody>
                  <a:tcPr>
                    <a:solidFill>
                      <a:schemeClr val="accent5">
                        <a:lumMod val="40000"/>
                        <a:lumOff val="60000"/>
                      </a:schemeClr>
                    </a:solidFill>
                  </a:tcPr>
                </a:tc>
                <a:tc>
                  <a:txBody>
                    <a:bodyPr/>
                    <a:lstStyle/>
                    <a:p>
                      <a:endParaRPr lang="it-IT"/>
                    </a:p>
                  </a:txBody>
                  <a:tcPr>
                    <a:solidFill>
                      <a:schemeClr val="accent5">
                        <a:lumMod val="40000"/>
                        <a:lumOff val="60000"/>
                      </a:schemeClr>
                    </a:solidFill>
                  </a:tcPr>
                </a:tc>
              </a:tr>
              <a:tr h="626869">
                <a:tc>
                  <a:txBody>
                    <a:bodyPr/>
                    <a:lstStyle/>
                    <a:p>
                      <a:endParaRPr lang="it-IT"/>
                    </a:p>
                  </a:txBody>
                  <a:tcPr>
                    <a:solidFill>
                      <a:schemeClr val="accent5">
                        <a:lumMod val="40000"/>
                        <a:lumOff val="60000"/>
                      </a:schemeClr>
                    </a:solidFill>
                  </a:tcPr>
                </a:tc>
                <a:tc>
                  <a:txBody>
                    <a:bodyPr/>
                    <a:lstStyle/>
                    <a:p>
                      <a:endParaRPr lang="it-IT"/>
                    </a:p>
                  </a:txBody>
                  <a:tcPr>
                    <a:solidFill>
                      <a:schemeClr val="accent5">
                        <a:lumMod val="40000"/>
                        <a:lumOff val="60000"/>
                      </a:schemeClr>
                    </a:solidFill>
                  </a:tcPr>
                </a:tc>
                <a:tc>
                  <a:txBody>
                    <a:bodyPr/>
                    <a:lstStyle/>
                    <a:p>
                      <a:endParaRPr lang="it-IT" dirty="0"/>
                    </a:p>
                  </a:txBody>
                  <a:tcPr>
                    <a:solidFill>
                      <a:schemeClr val="accent5">
                        <a:lumMod val="40000"/>
                        <a:lumOff val="60000"/>
                      </a:schemeClr>
                    </a:solidFill>
                  </a:tcPr>
                </a:tc>
                <a:tc>
                  <a:txBody>
                    <a:bodyPr/>
                    <a:lstStyle/>
                    <a:p>
                      <a:endParaRPr lang="it-IT"/>
                    </a:p>
                  </a:txBody>
                  <a:tcPr>
                    <a:solidFill>
                      <a:schemeClr val="accent5">
                        <a:lumMod val="40000"/>
                        <a:lumOff val="60000"/>
                      </a:schemeClr>
                    </a:solidFill>
                  </a:tcPr>
                </a:tc>
                <a:tc>
                  <a:txBody>
                    <a:bodyPr/>
                    <a:lstStyle/>
                    <a:p>
                      <a:endParaRPr lang="it-IT"/>
                    </a:p>
                  </a:txBody>
                  <a:tcPr>
                    <a:solidFill>
                      <a:schemeClr val="accent5">
                        <a:lumMod val="40000"/>
                        <a:lumOff val="60000"/>
                      </a:schemeClr>
                    </a:solidFill>
                  </a:tcPr>
                </a:tc>
                <a:tc>
                  <a:txBody>
                    <a:bodyPr/>
                    <a:lstStyle/>
                    <a:p>
                      <a:endParaRPr lang="it-IT" dirty="0"/>
                    </a:p>
                  </a:txBody>
                  <a:tcPr>
                    <a:solidFill>
                      <a:schemeClr val="accent5">
                        <a:lumMod val="40000"/>
                        <a:lumOff val="60000"/>
                      </a:schemeClr>
                    </a:solidFill>
                  </a:tcPr>
                </a:tc>
                <a:tc>
                  <a:txBody>
                    <a:bodyPr/>
                    <a:lstStyle/>
                    <a:p>
                      <a:endParaRPr lang="it-IT" dirty="0"/>
                    </a:p>
                  </a:txBody>
                  <a:tcPr>
                    <a:solidFill>
                      <a:schemeClr val="accent5">
                        <a:lumMod val="40000"/>
                        <a:lumOff val="60000"/>
                      </a:schemeClr>
                    </a:solidFill>
                  </a:tcPr>
                </a:tc>
              </a:tr>
              <a:tr h="626869">
                <a:tc>
                  <a:txBody>
                    <a:bodyPr/>
                    <a:lstStyle/>
                    <a:p>
                      <a:endParaRPr lang="it-IT"/>
                    </a:p>
                  </a:txBody>
                  <a:tcPr>
                    <a:solidFill>
                      <a:schemeClr val="accent5">
                        <a:lumMod val="40000"/>
                        <a:lumOff val="60000"/>
                      </a:schemeClr>
                    </a:solidFill>
                  </a:tcPr>
                </a:tc>
                <a:tc>
                  <a:txBody>
                    <a:bodyPr/>
                    <a:lstStyle/>
                    <a:p>
                      <a:endParaRPr lang="it-IT"/>
                    </a:p>
                  </a:txBody>
                  <a:tcPr>
                    <a:solidFill>
                      <a:schemeClr val="accent5">
                        <a:lumMod val="40000"/>
                        <a:lumOff val="60000"/>
                      </a:schemeClr>
                    </a:solidFill>
                  </a:tcPr>
                </a:tc>
                <a:tc>
                  <a:txBody>
                    <a:bodyPr/>
                    <a:lstStyle/>
                    <a:p>
                      <a:endParaRPr lang="it-IT"/>
                    </a:p>
                  </a:txBody>
                  <a:tcPr>
                    <a:solidFill>
                      <a:schemeClr val="accent5">
                        <a:lumMod val="40000"/>
                        <a:lumOff val="60000"/>
                      </a:schemeClr>
                    </a:solidFill>
                  </a:tcPr>
                </a:tc>
                <a:tc>
                  <a:txBody>
                    <a:bodyPr/>
                    <a:lstStyle/>
                    <a:p>
                      <a:endParaRPr lang="it-IT"/>
                    </a:p>
                  </a:txBody>
                  <a:tcPr>
                    <a:solidFill>
                      <a:schemeClr val="accent5">
                        <a:lumMod val="40000"/>
                        <a:lumOff val="60000"/>
                      </a:schemeClr>
                    </a:solidFill>
                  </a:tcPr>
                </a:tc>
                <a:tc>
                  <a:txBody>
                    <a:bodyPr/>
                    <a:lstStyle/>
                    <a:p>
                      <a:endParaRPr lang="it-IT"/>
                    </a:p>
                  </a:txBody>
                  <a:tcPr>
                    <a:solidFill>
                      <a:schemeClr val="accent5">
                        <a:lumMod val="40000"/>
                        <a:lumOff val="60000"/>
                      </a:schemeClr>
                    </a:solidFill>
                  </a:tcPr>
                </a:tc>
                <a:tc>
                  <a:txBody>
                    <a:bodyPr/>
                    <a:lstStyle/>
                    <a:p>
                      <a:endParaRPr lang="it-IT"/>
                    </a:p>
                  </a:txBody>
                  <a:tcPr>
                    <a:solidFill>
                      <a:schemeClr val="accent5">
                        <a:lumMod val="40000"/>
                        <a:lumOff val="60000"/>
                      </a:schemeClr>
                    </a:solidFill>
                  </a:tcPr>
                </a:tc>
                <a:tc>
                  <a:txBody>
                    <a:bodyPr/>
                    <a:lstStyle/>
                    <a:p>
                      <a:endParaRPr lang="it-IT" dirty="0"/>
                    </a:p>
                  </a:txBody>
                  <a:tcPr>
                    <a:solidFill>
                      <a:schemeClr val="accent5">
                        <a:lumMod val="40000"/>
                        <a:lumOff val="60000"/>
                      </a:schemeClr>
                    </a:solidFill>
                  </a:tcPr>
                </a:tc>
              </a:tr>
              <a:tr h="626869">
                <a:tc>
                  <a:txBody>
                    <a:bodyPr/>
                    <a:lstStyle/>
                    <a:p>
                      <a:endParaRPr lang="it-IT"/>
                    </a:p>
                  </a:txBody>
                  <a:tcPr>
                    <a:solidFill>
                      <a:schemeClr val="accent5">
                        <a:lumMod val="40000"/>
                        <a:lumOff val="60000"/>
                      </a:schemeClr>
                    </a:solidFill>
                  </a:tcPr>
                </a:tc>
                <a:tc>
                  <a:txBody>
                    <a:bodyPr/>
                    <a:lstStyle/>
                    <a:p>
                      <a:endParaRPr lang="it-IT"/>
                    </a:p>
                  </a:txBody>
                  <a:tcPr>
                    <a:solidFill>
                      <a:schemeClr val="accent5">
                        <a:lumMod val="40000"/>
                        <a:lumOff val="60000"/>
                      </a:schemeClr>
                    </a:solidFill>
                  </a:tcPr>
                </a:tc>
                <a:tc>
                  <a:txBody>
                    <a:bodyPr/>
                    <a:lstStyle/>
                    <a:p>
                      <a:endParaRPr lang="it-IT"/>
                    </a:p>
                  </a:txBody>
                  <a:tcPr>
                    <a:solidFill>
                      <a:schemeClr val="accent5">
                        <a:lumMod val="40000"/>
                        <a:lumOff val="60000"/>
                      </a:schemeClr>
                    </a:solidFill>
                  </a:tcPr>
                </a:tc>
                <a:tc>
                  <a:txBody>
                    <a:bodyPr/>
                    <a:lstStyle/>
                    <a:p>
                      <a:endParaRPr lang="it-IT"/>
                    </a:p>
                  </a:txBody>
                  <a:tcPr>
                    <a:solidFill>
                      <a:schemeClr val="accent5">
                        <a:lumMod val="40000"/>
                        <a:lumOff val="60000"/>
                      </a:schemeClr>
                    </a:solidFill>
                  </a:tcPr>
                </a:tc>
                <a:tc>
                  <a:txBody>
                    <a:bodyPr/>
                    <a:lstStyle/>
                    <a:p>
                      <a:endParaRPr lang="it-IT"/>
                    </a:p>
                  </a:txBody>
                  <a:tcPr>
                    <a:solidFill>
                      <a:schemeClr val="accent5">
                        <a:lumMod val="40000"/>
                        <a:lumOff val="60000"/>
                      </a:schemeClr>
                    </a:solidFill>
                  </a:tcPr>
                </a:tc>
                <a:tc>
                  <a:txBody>
                    <a:bodyPr/>
                    <a:lstStyle/>
                    <a:p>
                      <a:endParaRPr lang="it-IT"/>
                    </a:p>
                  </a:txBody>
                  <a:tcPr>
                    <a:solidFill>
                      <a:schemeClr val="accent5">
                        <a:lumMod val="40000"/>
                        <a:lumOff val="60000"/>
                      </a:schemeClr>
                    </a:solidFill>
                  </a:tcPr>
                </a:tc>
                <a:tc>
                  <a:txBody>
                    <a:bodyPr/>
                    <a:lstStyle/>
                    <a:p>
                      <a:endParaRPr lang="it-IT" dirty="0"/>
                    </a:p>
                  </a:txBody>
                  <a:tcPr>
                    <a:solidFill>
                      <a:schemeClr val="accent5">
                        <a:lumMod val="40000"/>
                        <a:lumOff val="60000"/>
                      </a:schemeClr>
                    </a:solidFill>
                  </a:tcPr>
                </a:tc>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5">
              <a:lumMod val="40000"/>
              <a:lumOff val="60000"/>
            </a:schemeClr>
          </a:solidFill>
        </p:spPr>
        <p:txBody>
          <a:bodyPr>
            <a:normAutofit/>
          </a:bodyPr>
          <a:lstStyle/>
          <a:p>
            <a:r>
              <a:rPr lang="it-IT" sz="4000" b="1" dirty="0" smtClean="0">
                <a:solidFill>
                  <a:srgbClr val="FF0000"/>
                </a:solidFill>
              </a:rPr>
              <a:t>L’ORGANICO PER I PROGETTI IN RETE</a:t>
            </a:r>
            <a:endParaRPr lang="it-IT" sz="4000" b="1" dirty="0">
              <a:solidFill>
                <a:srgbClr val="FF0000"/>
              </a:solidFill>
            </a:endParaRPr>
          </a:p>
        </p:txBody>
      </p:sp>
      <p:sp>
        <p:nvSpPr>
          <p:cNvPr id="3" name="Segnaposto contenuto 2"/>
          <p:cNvSpPr>
            <a:spLocks noGrp="1"/>
          </p:cNvSpPr>
          <p:nvPr>
            <p:ph idx="1"/>
          </p:nvPr>
        </p:nvSpPr>
        <p:spPr>
          <a:solidFill>
            <a:schemeClr val="accent5">
              <a:lumMod val="40000"/>
              <a:lumOff val="60000"/>
            </a:schemeClr>
          </a:solidFill>
        </p:spPr>
        <p:txBody>
          <a:bodyPr>
            <a:noAutofit/>
          </a:bodyPr>
          <a:lstStyle/>
          <a:p>
            <a:pPr>
              <a:buNone/>
            </a:pPr>
            <a:r>
              <a:rPr lang="it-IT" sz="2000" b="1" dirty="0" smtClean="0"/>
              <a:t>Legge 107/2015, art. 1, comma  68</a:t>
            </a:r>
          </a:p>
          <a:p>
            <a:pPr marL="0">
              <a:buNone/>
            </a:pPr>
            <a:endParaRPr lang="it-IT" sz="2400" b="1" i="1" dirty="0" smtClean="0">
              <a:solidFill>
                <a:srgbClr val="002060"/>
              </a:solidFill>
            </a:endParaRPr>
          </a:p>
          <a:p>
            <a:pPr marL="0">
              <a:buNone/>
            </a:pPr>
            <a:r>
              <a:rPr lang="it-IT" sz="2400" b="1" i="1" dirty="0" smtClean="0">
                <a:solidFill>
                  <a:srgbClr val="002060"/>
                </a:solidFill>
              </a:rPr>
              <a:t>A </a:t>
            </a:r>
            <a:r>
              <a:rPr lang="it-IT" sz="2400" b="1" i="1" dirty="0">
                <a:solidFill>
                  <a:srgbClr val="002060"/>
                </a:solidFill>
              </a:rPr>
              <a:t>decorrere </a:t>
            </a:r>
            <a:r>
              <a:rPr lang="it-IT" sz="2400" b="1" i="1" dirty="0" smtClean="0">
                <a:solidFill>
                  <a:srgbClr val="002060"/>
                </a:solidFill>
              </a:rPr>
              <a:t>dall'anno </a:t>
            </a:r>
            <a:r>
              <a:rPr lang="it-IT" sz="2400" b="1" i="1" dirty="0">
                <a:solidFill>
                  <a:srgbClr val="002060"/>
                </a:solidFill>
              </a:rPr>
              <a:t>scolastico 2016/2017, </a:t>
            </a:r>
            <a:r>
              <a:rPr lang="it-IT" sz="2400" b="1" i="1" dirty="0">
                <a:solidFill>
                  <a:srgbClr val="FF0000"/>
                </a:solidFill>
              </a:rPr>
              <a:t>con decreto </a:t>
            </a:r>
            <a:r>
              <a:rPr lang="it-IT" sz="2400" b="1" i="1" dirty="0" smtClean="0">
                <a:solidFill>
                  <a:srgbClr val="FF0000"/>
                </a:solidFill>
              </a:rPr>
              <a:t>del dirigente </a:t>
            </a:r>
            <a:r>
              <a:rPr lang="it-IT" sz="2400" b="1" i="1" dirty="0">
                <a:solidFill>
                  <a:srgbClr val="FF0000"/>
                </a:solidFill>
              </a:rPr>
              <a:t>preposto all'ufficio scolastico regionale, </a:t>
            </a:r>
            <a:r>
              <a:rPr lang="it-IT" sz="2400" b="1" i="1" dirty="0" smtClean="0">
                <a:solidFill>
                  <a:srgbClr val="FF0000"/>
                </a:solidFill>
              </a:rPr>
              <a:t>l'organico dell'autonomia è ripartito </a:t>
            </a:r>
            <a:r>
              <a:rPr lang="it-IT" sz="2400" b="1" i="1" dirty="0">
                <a:solidFill>
                  <a:srgbClr val="FF0000"/>
                </a:solidFill>
              </a:rPr>
              <a:t>tra gli ambiti territoriali</a:t>
            </a:r>
            <a:r>
              <a:rPr lang="it-IT" sz="2400" b="1" i="1" dirty="0">
                <a:solidFill>
                  <a:srgbClr val="002060"/>
                </a:solidFill>
              </a:rPr>
              <a:t>. </a:t>
            </a:r>
            <a:r>
              <a:rPr lang="it-IT" sz="2400" b="1" i="1" dirty="0" smtClean="0">
                <a:solidFill>
                  <a:srgbClr val="002060"/>
                </a:solidFill>
              </a:rPr>
              <a:t>     </a:t>
            </a:r>
          </a:p>
          <a:p>
            <a:pPr marL="0">
              <a:buNone/>
            </a:pPr>
            <a:r>
              <a:rPr lang="it-IT" sz="2400" b="1" i="1" dirty="0" smtClean="0">
                <a:solidFill>
                  <a:srgbClr val="002060"/>
                </a:solidFill>
              </a:rPr>
              <a:t>L'organico dell'autonomia </a:t>
            </a:r>
            <a:r>
              <a:rPr lang="it-IT" sz="2400" b="1" i="1" dirty="0">
                <a:solidFill>
                  <a:srgbClr val="002060"/>
                </a:solidFill>
              </a:rPr>
              <a:t>comprende l'organico di diritto e i posti per </a:t>
            </a:r>
            <a:r>
              <a:rPr lang="it-IT" sz="2400" b="1" i="1" dirty="0" smtClean="0">
                <a:solidFill>
                  <a:srgbClr val="002060"/>
                </a:solidFill>
              </a:rPr>
              <a:t>il potenziamento</a:t>
            </a:r>
            <a:r>
              <a:rPr lang="it-IT" sz="2400" b="1" i="1" dirty="0">
                <a:solidFill>
                  <a:srgbClr val="002060"/>
                </a:solidFill>
              </a:rPr>
              <a:t>, l'organizzazione, la progettazione e il </a:t>
            </a:r>
            <a:r>
              <a:rPr lang="it-IT" sz="2400" b="1" i="1" dirty="0" smtClean="0">
                <a:solidFill>
                  <a:srgbClr val="002060"/>
                </a:solidFill>
              </a:rPr>
              <a:t>coordinamento, </a:t>
            </a:r>
            <a:r>
              <a:rPr lang="it-IT" sz="2400" b="1" i="1" dirty="0" smtClean="0">
                <a:solidFill>
                  <a:srgbClr val="006600"/>
                </a:solidFill>
              </a:rPr>
              <a:t>incluso </a:t>
            </a:r>
            <a:r>
              <a:rPr lang="it-IT" sz="2400" b="1" i="1" dirty="0">
                <a:solidFill>
                  <a:srgbClr val="006600"/>
                </a:solidFill>
              </a:rPr>
              <a:t>il fabbisogno per i progetti e le convenzioni di cui </a:t>
            </a:r>
            <a:r>
              <a:rPr lang="it-IT" sz="2400" b="1" i="1" dirty="0" smtClean="0">
                <a:solidFill>
                  <a:srgbClr val="006600"/>
                </a:solidFill>
              </a:rPr>
              <a:t>al quarto </a:t>
            </a:r>
            <a:r>
              <a:rPr lang="it-IT" sz="2400" b="1" i="1" dirty="0">
                <a:solidFill>
                  <a:srgbClr val="006600"/>
                </a:solidFill>
              </a:rPr>
              <a:t>periodo del comma 65</a:t>
            </a:r>
            <a:r>
              <a:rPr lang="it-IT" sz="2400" b="1" i="1" dirty="0" smtClean="0">
                <a:solidFill>
                  <a:srgbClr val="002060"/>
                </a:solidFill>
              </a:rPr>
              <a:t>.*</a:t>
            </a:r>
          </a:p>
          <a:p>
            <a:pPr marL="0">
              <a:buNone/>
            </a:pPr>
            <a:r>
              <a:rPr lang="it-IT" sz="2400" b="1" i="1" dirty="0">
                <a:solidFill>
                  <a:srgbClr val="002060"/>
                </a:solidFill>
              </a:rPr>
              <a:t>* </a:t>
            </a:r>
            <a:r>
              <a:rPr lang="it-IT" sz="2000" b="1" i="1" dirty="0">
                <a:solidFill>
                  <a:srgbClr val="002060"/>
                </a:solidFill>
              </a:rPr>
              <a:t>Fabbisogno per progetti e convenzioni di particolare rilevanza didattica </a:t>
            </a:r>
            <a:r>
              <a:rPr lang="it-IT" sz="2000" b="1" i="1" dirty="0" smtClean="0">
                <a:solidFill>
                  <a:srgbClr val="002060"/>
                </a:solidFill>
              </a:rPr>
              <a:t>               e culturale </a:t>
            </a:r>
            <a:r>
              <a:rPr lang="it-IT" sz="2000" b="1" i="1" dirty="0">
                <a:solidFill>
                  <a:srgbClr val="002060"/>
                </a:solidFill>
              </a:rPr>
              <a:t>espresso da reti di scuole o per progetti di </a:t>
            </a:r>
            <a:r>
              <a:rPr lang="it-IT" sz="2000" b="1" i="1" dirty="0" smtClean="0">
                <a:solidFill>
                  <a:srgbClr val="002060"/>
                </a:solidFill>
              </a:rPr>
              <a:t>valore nazionale</a:t>
            </a:r>
            <a:endParaRPr lang="it-IT" sz="2000" b="1" i="1" dirty="0">
              <a:solidFill>
                <a:srgbClr val="002060"/>
              </a:solidFill>
            </a:endParaRPr>
          </a:p>
          <a:p>
            <a:pPr marL="0">
              <a:buNone/>
            </a:pPr>
            <a:endParaRPr lang="it-IT" sz="2400" b="1" i="1" dirty="0" smtClean="0">
              <a:solidFill>
                <a:srgbClr val="002060"/>
              </a:solidFill>
            </a:endParaRPr>
          </a:p>
        </p:txBody>
      </p:sp>
    </p:spTree>
    <p:extLst>
      <p:ext uri="{BB962C8B-B14F-4D97-AF65-F5344CB8AC3E}">
        <p14:creationId xmlns:p14="http://schemas.microsoft.com/office/powerpoint/2010/main" val="28423022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5">
              <a:lumMod val="40000"/>
              <a:lumOff val="60000"/>
            </a:schemeClr>
          </a:solidFill>
        </p:spPr>
        <p:txBody>
          <a:bodyPr>
            <a:normAutofit fontScale="90000"/>
          </a:bodyPr>
          <a:lstStyle/>
          <a:p>
            <a:r>
              <a:rPr lang="it-IT" sz="2700" b="1" dirty="0" smtClean="0">
                <a:solidFill>
                  <a:srgbClr val="FF0000"/>
                </a:solidFill>
              </a:rPr>
              <a:t>CONTENUTI SPECIFICI INTRODOTTI DALLA LEGGE 107/2015 </a:t>
            </a:r>
            <a:br>
              <a:rPr lang="it-IT" sz="2700" b="1" dirty="0" smtClean="0">
                <a:solidFill>
                  <a:srgbClr val="FF0000"/>
                </a:solidFill>
              </a:rPr>
            </a:br>
            <a:r>
              <a:rPr lang="it-IT" sz="2400" b="1" dirty="0" smtClean="0">
                <a:solidFill>
                  <a:srgbClr val="002060"/>
                </a:solidFill>
              </a:rPr>
              <a:t>L’INDICAZIONE DEI POSTI </a:t>
            </a:r>
            <a:r>
              <a:rPr lang="it-IT" sz="2400" b="1" dirty="0" err="1" smtClean="0">
                <a:solidFill>
                  <a:srgbClr val="002060"/>
                </a:solidFill>
              </a:rPr>
              <a:t>DI</a:t>
            </a:r>
            <a:r>
              <a:rPr lang="it-IT" sz="2400" b="1" dirty="0" smtClean="0">
                <a:solidFill>
                  <a:srgbClr val="002060"/>
                </a:solidFill>
              </a:rPr>
              <a:t> ORGANICO DEL PERSONALE ATA</a:t>
            </a:r>
            <a:endParaRPr lang="it-IT" sz="2400" b="1" dirty="0">
              <a:solidFill>
                <a:srgbClr val="002060"/>
              </a:solidFill>
            </a:endParaRPr>
          </a:p>
        </p:txBody>
      </p:sp>
      <p:sp>
        <p:nvSpPr>
          <p:cNvPr id="3" name="Segnaposto contenuto 2"/>
          <p:cNvSpPr>
            <a:spLocks noGrp="1"/>
          </p:cNvSpPr>
          <p:nvPr>
            <p:ph idx="1"/>
          </p:nvPr>
        </p:nvSpPr>
        <p:spPr>
          <a:xfrm>
            <a:off x="457200" y="1600199"/>
            <a:ext cx="8229600" cy="4680000"/>
          </a:xfrm>
          <a:solidFill>
            <a:schemeClr val="accent5">
              <a:lumMod val="40000"/>
              <a:lumOff val="60000"/>
            </a:schemeClr>
          </a:solidFill>
        </p:spPr>
        <p:txBody>
          <a:bodyPr>
            <a:noAutofit/>
          </a:bodyPr>
          <a:lstStyle/>
          <a:p>
            <a:pPr marL="0" indent="0">
              <a:spcBef>
                <a:spcPts val="0"/>
              </a:spcBef>
              <a:buNone/>
            </a:pPr>
            <a:r>
              <a:rPr lang="it-IT" sz="1800" b="1" dirty="0" smtClean="0"/>
              <a:t>Art. 3 dpr 275/1999 novellato dal comma 14 dell’art.1 della legge 107/2015</a:t>
            </a:r>
          </a:p>
          <a:p>
            <a:pPr marL="0" indent="0">
              <a:spcBef>
                <a:spcPts val="0"/>
              </a:spcBef>
              <a:buNone/>
            </a:pPr>
            <a:endParaRPr lang="it-IT" sz="1800" b="1" dirty="0" smtClean="0">
              <a:solidFill>
                <a:srgbClr val="C00000"/>
              </a:solidFill>
            </a:endParaRPr>
          </a:p>
          <a:p>
            <a:pPr marL="0" indent="0" algn="ctr">
              <a:spcBef>
                <a:spcPts val="0"/>
              </a:spcBef>
              <a:buNone/>
            </a:pPr>
            <a:r>
              <a:rPr lang="it-IT" sz="2800" b="1" dirty="0" smtClean="0">
                <a:solidFill>
                  <a:srgbClr val="C00000"/>
                </a:solidFill>
              </a:rPr>
              <a:t>Il piano … </a:t>
            </a:r>
            <a:r>
              <a:rPr lang="it-IT" sz="2800" b="1" dirty="0" smtClean="0">
                <a:solidFill>
                  <a:srgbClr val="002060"/>
                </a:solidFill>
              </a:rPr>
              <a:t>indica altresì il fabbisogno relativo ai posti del personale amministrativo, tecnico e ausiliario, nel rispetto dei  limiti e dei parametri stabiliti dal regolamento di cui al decreto del Presidente della Repubblica 22 giugno 2009, n. 119, tenuto conto di quanto previsto dall'articolo 1, comma 334, della legge 29 Dicembre 2014, n. 190.</a:t>
            </a:r>
            <a:endParaRPr lang="it-IT" sz="2800" b="1" dirty="0">
              <a:solidFill>
                <a:srgbClr val="002060"/>
              </a:solidFill>
            </a:endParaRPr>
          </a:p>
        </p:txBody>
      </p:sp>
    </p:spTree>
    <p:extLst>
      <p:ext uri="{BB962C8B-B14F-4D97-AF65-F5344CB8AC3E}">
        <p14:creationId xmlns:p14="http://schemas.microsoft.com/office/powerpoint/2010/main" val="26228748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5">
              <a:lumMod val="40000"/>
              <a:lumOff val="60000"/>
            </a:schemeClr>
          </a:solidFill>
        </p:spPr>
        <p:txBody>
          <a:bodyPr>
            <a:normAutofit fontScale="90000"/>
          </a:bodyPr>
          <a:lstStyle/>
          <a:p>
            <a:r>
              <a:rPr lang="it-IT" sz="2700" b="1" dirty="0" smtClean="0">
                <a:solidFill>
                  <a:srgbClr val="FF0000"/>
                </a:solidFill>
              </a:rPr>
              <a:t>CONTENUTI SPECIFICI INTRODOTTI DALLA LEGGE 107/2015 </a:t>
            </a:r>
            <a:br>
              <a:rPr lang="it-IT" sz="2700" b="1" dirty="0" smtClean="0">
                <a:solidFill>
                  <a:srgbClr val="FF0000"/>
                </a:solidFill>
              </a:rPr>
            </a:br>
            <a:r>
              <a:rPr lang="it-IT" sz="2400" b="1" dirty="0" smtClean="0">
                <a:solidFill>
                  <a:srgbClr val="002060"/>
                </a:solidFill>
              </a:rPr>
              <a:t>L’INDICAZIONE DEL FABBISOGNO </a:t>
            </a:r>
            <a:r>
              <a:rPr lang="it-IT" sz="2400" b="1" dirty="0" err="1" smtClean="0">
                <a:solidFill>
                  <a:srgbClr val="002060"/>
                </a:solidFill>
              </a:rPr>
              <a:t>DI</a:t>
            </a:r>
            <a:r>
              <a:rPr lang="it-IT" sz="2400" b="1" dirty="0" smtClean="0">
                <a:solidFill>
                  <a:srgbClr val="002060"/>
                </a:solidFill>
              </a:rPr>
              <a:t> INFRASTRUTTURE                                         E </a:t>
            </a:r>
            <a:r>
              <a:rPr lang="it-IT" sz="2400" b="1" dirty="0" err="1" smtClean="0">
                <a:solidFill>
                  <a:srgbClr val="002060"/>
                </a:solidFill>
              </a:rPr>
              <a:t>DI</a:t>
            </a:r>
            <a:r>
              <a:rPr lang="it-IT" sz="2400" b="1" dirty="0" smtClean="0">
                <a:solidFill>
                  <a:srgbClr val="002060"/>
                </a:solidFill>
              </a:rPr>
              <a:t> ATTREZZATURE MATERIALI</a:t>
            </a:r>
            <a:endParaRPr lang="it-IT" sz="2400" b="1" dirty="0">
              <a:solidFill>
                <a:srgbClr val="002060"/>
              </a:solidFill>
            </a:endParaRPr>
          </a:p>
        </p:txBody>
      </p:sp>
      <p:sp>
        <p:nvSpPr>
          <p:cNvPr id="3" name="Segnaposto contenuto 2"/>
          <p:cNvSpPr>
            <a:spLocks noGrp="1"/>
          </p:cNvSpPr>
          <p:nvPr>
            <p:ph idx="1"/>
          </p:nvPr>
        </p:nvSpPr>
        <p:spPr>
          <a:xfrm>
            <a:off x="457200" y="1600199"/>
            <a:ext cx="8229600" cy="4680000"/>
          </a:xfrm>
          <a:solidFill>
            <a:schemeClr val="accent5">
              <a:lumMod val="40000"/>
              <a:lumOff val="60000"/>
            </a:schemeClr>
          </a:solidFill>
        </p:spPr>
        <p:txBody>
          <a:bodyPr>
            <a:noAutofit/>
          </a:bodyPr>
          <a:lstStyle/>
          <a:p>
            <a:pPr marL="0" indent="0">
              <a:spcBef>
                <a:spcPts val="0"/>
              </a:spcBef>
              <a:buNone/>
            </a:pPr>
            <a:r>
              <a:rPr lang="it-IT" sz="1800" b="1" dirty="0" smtClean="0"/>
              <a:t>Art. 3 dpr 275/1999 novellato dal comma 14 dell’art.1 della legge 107/2015</a:t>
            </a:r>
            <a:endParaRPr lang="it-IT" sz="2800" b="1" dirty="0" smtClean="0">
              <a:solidFill>
                <a:srgbClr val="C00000"/>
              </a:solidFill>
            </a:endParaRPr>
          </a:p>
          <a:p>
            <a:pPr algn="ctr">
              <a:buNone/>
            </a:pPr>
            <a:r>
              <a:rPr lang="it-IT" sz="2800" b="1" dirty="0" smtClean="0">
                <a:solidFill>
                  <a:srgbClr val="C00000"/>
                </a:solidFill>
              </a:rPr>
              <a:t>Il piano … </a:t>
            </a:r>
            <a:r>
              <a:rPr lang="it-IT" sz="2800" b="1" dirty="0" smtClean="0">
                <a:solidFill>
                  <a:srgbClr val="002060"/>
                </a:solidFill>
              </a:rPr>
              <a:t>indica altresì … </a:t>
            </a:r>
          </a:p>
          <a:p>
            <a:pPr algn="ctr">
              <a:buNone/>
            </a:pPr>
            <a:r>
              <a:rPr lang="it-IT" sz="2800" b="1" dirty="0" smtClean="0">
                <a:solidFill>
                  <a:srgbClr val="002060"/>
                </a:solidFill>
              </a:rPr>
              <a:t>il fabbisogno di infrastrutture e </a:t>
            </a:r>
          </a:p>
          <a:p>
            <a:pPr algn="ctr">
              <a:buNone/>
            </a:pPr>
            <a:r>
              <a:rPr lang="it-IT" sz="2800" b="1" dirty="0" smtClean="0">
                <a:solidFill>
                  <a:srgbClr val="002060"/>
                </a:solidFill>
              </a:rPr>
              <a:t>di attrezzature materiali</a:t>
            </a:r>
          </a:p>
          <a:p>
            <a:pPr algn="ctr">
              <a:buNone/>
            </a:pPr>
            <a:endParaRPr lang="it-IT" sz="3600" b="1" dirty="0">
              <a:solidFill>
                <a:srgbClr val="002060"/>
              </a:solidFill>
            </a:endParaRPr>
          </a:p>
          <a:p>
            <a:pPr algn="ctr">
              <a:buNone/>
            </a:pPr>
            <a:r>
              <a:rPr lang="it-IT" sz="2800" b="1" dirty="0" smtClean="0">
                <a:solidFill>
                  <a:srgbClr val="FF0000"/>
                </a:solidFill>
              </a:rPr>
              <a:t>Indicare le necessità più urgenti e con il maggiore impatto potenziale, in modo da finalizzare ad esse le progettualità e le risorse</a:t>
            </a:r>
          </a:p>
          <a:p>
            <a:pPr algn="ctr">
              <a:buNone/>
            </a:pPr>
            <a:r>
              <a:rPr lang="it-IT" sz="2800" b="1" dirty="0" smtClean="0"/>
              <a:t>(nota </a:t>
            </a:r>
            <a:r>
              <a:rPr lang="it-IT" sz="2800" b="1" dirty="0" err="1" smtClean="0"/>
              <a:t>Miur</a:t>
            </a:r>
            <a:r>
              <a:rPr lang="it-IT" sz="2800" b="1" dirty="0" smtClean="0"/>
              <a:t> 11.12.2015)</a:t>
            </a:r>
            <a:endParaRPr lang="it-IT" sz="2800" b="1" dirty="0"/>
          </a:p>
        </p:txBody>
      </p:sp>
    </p:spTree>
    <p:extLst>
      <p:ext uri="{BB962C8B-B14F-4D97-AF65-F5344CB8AC3E}">
        <p14:creationId xmlns:p14="http://schemas.microsoft.com/office/powerpoint/2010/main" val="26228748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5">
              <a:lumMod val="40000"/>
              <a:lumOff val="60000"/>
            </a:schemeClr>
          </a:solidFill>
        </p:spPr>
        <p:txBody>
          <a:bodyPr>
            <a:normAutofit fontScale="90000"/>
          </a:bodyPr>
          <a:lstStyle/>
          <a:p>
            <a:r>
              <a:rPr lang="it-IT" sz="2700" b="1" dirty="0" smtClean="0">
                <a:solidFill>
                  <a:srgbClr val="FF0000"/>
                </a:solidFill>
              </a:rPr>
              <a:t>CONTENUTI SPECIFICI INTRODOTTI DALLA LEGGE 107/2015 </a:t>
            </a:r>
            <a:br>
              <a:rPr lang="it-IT" sz="2700" b="1" dirty="0" smtClean="0">
                <a:solidFill>
                  <a:srgbClr val="FF0000"/>
                </a:solidFill>
              </a:rPr>
            </a:br>
            <a:r>
              <a:rPr lang="it-IT" sz="2400" b="1" dirty="0" smtClean="0">
                <a:solidFill>
                  <a:srgbClr val="002060"/>
                </a:solidFill>
              </a:rPr>
              <a:t>IL PIANO </a:t>
            </a:r>
            <a:r>
              <a:rPr lang="it-IT" sz="2400" b="1" dirty="0" err="1" smtClean="0">
                <a:solidFill>
                  <a:srgbClr val="002060"/>
                </a:solidFill>
              </a:rPr>
              <a:t>DI</a:t>
            </a:r>
            <a:r>
              <a:rPr lang="it-IT" sz="2400" b="1" dirty="0" smtClean="0">
                <a:solidFill>
                  <a:srgbClr val="002060"/>
                </a:solidFill>
              </a:rPr>
              <a:t> MIGLIORAMENTO</a:t>
            </a:r>
            <a:endParaRPr lang="it-IT" sz="2400" b="1" dirty="0">
              <a:solidFill>
                <a:srgbClr val="002060"/>
              </a:solidFill>
            </a:endParaRPr>
          </a:p>
        </p:txBody>
      </p:sp>
      <p:sp>
        <p:nvSpPr>
          <p:cNvPr id="3" name="Segnaposto contenuto 2"/>
          <p:cNvSpPr>
            <a:spLocks noGrp="1"/>
          </p:cNvSpPr>
          <p:nvPr>
            <p:ph idx="1"/>
          </p:nvPr>
        </p:nvSpPr>
        <p:spPr>
          <a:xfrm>
            <a:off x="457200" y="1600199"/>
            <a:ext cx="8229600" cy="4680000"/>
          </a:xfrm>
          <a:solidFill>
            <a:schemeClr val="accent5">
              <a:lumMod val="40000"/>
              <a:lumOff val="60000"/>
            </a:schemeClr>
          </a:solidFill>
        </p:spPr>
        <p:txBody>
          <a:bodyPr>
            <a:noAutofit/>
          </a:bodyPr>
          <a:lstStyle/>
          <a:p>
            <a:pPr marL="0" indent="0">
              <a:spcBef>
                <a:spcPts val="0"/>
              </a:spcBef>
              <a:buNone/>
            </a:pPr>
            <a:r>
              <a:rPr lang="it-IT" sz="1800" b="1" dirty="0" smtClean="0"/>
              <a:t>Art. 3 dpr 275/1999 novellato dal comma 14 dell’art.1 della legge 107/2015</a:t>
            </a:r>
          </a:p>
          <a:p>
            <a:pPr marL="0" indent="0">
              <a:spcBef>
                <a:spcPts val="0"/>
              </a:spcBef>
              <a:buNone/>
            </a:pPr>
            <a:endParaRPr lang="it-IT" sz="2800" b="1" dirty="0" smtClean="0">
              <a:solidFill>
                <a:srgbClr val="C00000"/>
              </a:solidFill>
            </a:endParaRPr>
          </a:p>
          <a:p>
            <a:pPr algn="ctr">
              <a:buNone/>
            </a:pPr>
            <a:r>
              <a:rPr lang="it-IT" sz="3600" b="1" dirty="0" smtClean="0">
                <a:solidFill>
                  <a:srgbClr val="C00000"/>
                </a:solidFill>
              </a:rPr>
              <a:t>Il piano … </a:t>
            </a:r>
            <a:r>
              <a:rPr lang="it-IT" sz="3600" b="1" dirty="0" smtClean="0">
                <a:solidFill>
                  <a:srgbClr val="002060"/>
                </a:solidFill>
              </a:rPr>
              <a:t>indica altresì … </a:t>
            </a:r>
          </a:p>
          <a:p>
            <a:pPr algn="ctr">
              <a:buNone/>
            </a:pPr>
            <a:r>
              <a:rPr lang="it-IT" sz="3600" b="1" dirty="0" smtClean="0">
                <a:solidFill>
                  <a:srgbClr val="FF0000"/>
                </a:solidFill>
              </a:rPr>
              <a:t>i piani di miglioramento</a:t>
            </a:r>
          </a:p>
          <a:p>
            <a:pPr algn="ctr">
              <a:buNone/>
            </a:pPr>
            <a:r>
              <a:rPr lang="it-IT" sz="3600" b="1" dirty="0" smtClean="0">
                <a:solidFill>
                  <a:srgbClr val="002060"/>
                </a:solidFill>
              </a:rPr>
              <a:t>dell'istituzione scolastica previsti dal regolamento di cui al</a:t>
            </a:r>
          </a:p>
          <a:p>
            <a:pPr algn="ctr">
              <a:buNone/>
            </a:pPr>
            <a:r>
              <a:rPr lang="it-IT" sz="3600" b="1" dirty="0" smtClean="0">
                <a:solidFill>
                  <a:srgbClr val="002060"/>
                </a:solidFill>
              </a:rPr>
              <a:t>decreto del Presidente della Repubblica 28 marzo 2013, n. 80.</a:t>
            </a:r>
            <a:endParaRPr lang="it-IT" sz="3600" b="1" dirty="0">
              <a:solidFill>
                <a:srgbClr val="002060"/>
              </a:solidFill>
            </a:endParaRPr>
          </a:p>
        </p:txBody>
      </p:sp>
    </p:spTree>
    <p:extLst>
      <p:ext uri="{BB962C8B-B14F-4D97-AF65-F5344CB8AC3E}">
        <p14:creationId xmlns:p14="http://schemas.microsoft.com/office/powerpoint/2010/main" val="26228748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5">
              <a:lumMod val="40000"/>
              <a:lumOff val="60000"/>
            </a:schemeClr>
          </a:solidFill>
        </p:spPr>
        <p:txBody>
          <a:bodyPr>
            <a:noAutofit/>
          </a:bodyPr>
          <a:lstStyle/>
          <a:p>
            <a:r>
              <a:rPr lang="it-IT" sz="2400" b="1" dirty="0" smtClean="0">
                <a:solidFill>
                  <a:srgbClr val="FF0000"/>
                </a:solidFill>
              </a:rPr>
              <a:t/>
            </a:r>
            <a:br>
              <a:rPr lang="it-IT" sz="2400" b="1" dirty="0" smtClean="0">
                <a:solidFill>
                  <a:srgbClr val="FF0000"/>
                </a:solidFill>
              </a:rPr>
            </a:br>
            <a:r>
              <a:rPr lang="it-IT" sz="2800" b="1" dirty="0" smtClean="0">
                <a:solidFill>
                  <a:srgbClr val="FF0000"/>
                </a:solidFill>
              </a:rPr>
              <a:t>MIGLIORARE GLI ESITI</a:t>
            </a:r>
            <a:br>
              <a:rPr lang="it-IT" sz="2800" b="1" dirty="0" smtClean="0">
                <a:solidFill>
                  <a:srgbClr val="FF0000"/>
                </a:solidFill>
              </a:rPr>
            </a:br>
            <a:r>
              <a:rPr lang="it-IT" sz="2800" b="1" dirty="0" smtClean="0">
                <a:solidFill>
                  <a:srgbClr val="002060"/>
                </a:solidFill>
              </a:rPr>
              <a:t>QUALI ESITI VOGLIAMO MIGLIORARE?</a:t>
            </a:r>
            <a:br>
              <a:rPr lang="it-IT" sz="2800" b="1" dirty="0" smtClean="0">
                <a:solidFill>
                  <a:srgbClr val="002060"/>
                </a:solidFill>
              </a:rPr>
            </a:br>
            <a:endParaRPr lang="it-IT" sz="2800" b="1" dirty="0">
              <a:solidFill>
                <a:srgbClr val="FF0000"/>
              </a:solidFill>
            </a:endParaRPr>
          </a:p>
        </p:txBody>
      </p:sp>
      <p:graphicFrame>
        <p:nvGraphicFramePr>
          <p:cNvPr id="4" name="Segnaposto contenuto 3"/>
          <p:cNvGraphicFramePr>
            <a:graphicFrameLocks noGrp="1"/>
          </p:cNvGraphicFramePr>
          <p:nvPr>
            <p:ph idx="1"/>
          </p:nvPr>
        </p:nvGraphicFramePr>
        <p:xfrm>
          <a:off x="457200" y="1600200"/>
          <a:ext cx="8229600" cy="4977130"/>
        </p:xfrm>
        <a:graphic>
          <a:graphicData uri="http://schemas.openxmlformats.org/drawingml/2006/table">
            <a:tbl>
              <a:tblPr firstRow="1" bandRow="1">
                <a:tableStyleId>{5C22544A-7EE6-4342-B048-85BDC9FD1C3A}</a:tableStyleId>
              </a:tblPr>
              <a:tblGrid>
                <a:gridCol w="2743200"/>
                <a:gridCol w="2743200"/>
                <a:gridCol w="2743200"/>
              </a:tblGrid>
              <a:tr h="370840">
                <a:tc gridSpan="3">
                  <a:txBody>
                    <a:bodyPr/>
                    <a:lstStyle/>
                    <a:p>
                      <a:pPr algn="ctr"/>
                      <a:r>
                        <a:rPr lang="it-IT" dirty="0" smtClean="0">
                          <a:solidFill>
                            <a:srgbClr val="FF0000"/>
                          </a:solidFill>
                        </a:rPr>
                        <a:t>AREA</a:t>
                      </a:r>
                      <a:r>
                        <a:rPr lang="it-IT" baseline="0" dirty="0" smtClean="0">
                          <a:solidFill>
                            <a:srgbClr val="FF0000"/>
                          </a:solidFill>
                        </a:rPr>
                        <a:t> RISULTATI SCOLASTICI</a:t>
                      </a:r>
                      <a:endParaRPr lang="it-IT" dirty="0">
                        <a:solidFill>
                          <a:srgbClr val="FF0000"/>
                        </a:solidFill>
                      </a:endParaRPr>
                    </a:p>
                  </a:txBody>
                  <a:tcPr>
                    <a:solidFill>
                      <a:schemeClr val="accent5">
                        <a:lumMod val="40000"/>
                        <a:lumOff val="60000"/>
                      </a:schemeClr>
                    </a:solidFill>
                  </a:tcPr>
                </a:tc>
                <a:tc hMerge="1">
                  <a:txBody>
                    <a:bodyPr/>
                    <a:lstStyle/>
                    <a:p>
                      <a:endParaRPr lang="it-IT" dirty="0"/>
                    </a:p>
                  </a:txBody>
                  <a:tcPr/>
                </a:tc>
                <a:tc hMerge="1">
                  <a:txBody>
                    <a:bodyPr/>
                    <a:lstStyle/>
                    <a:p>
                      <a:endParaRPr lang="it-IT" dirty="0"/>
                    </a:p>
                  </a:txBody>
                  <a:tcPr/>
                </a:tc>
              </a:tr>
              <a:tr h="370840">
                <a:tc>
                  <a:txBody>
                    <a:bodyPr/>
                    <a:lstStyle/>
                    <a:p>
                      <a:pPr algn="ctr"/>
                      <a:r>
                        <a:rPr lang="it-IT" b="1" dirty="0" smtClean="0"/>
                        <a:t>INDICATORI</a:t>
                      </a:r>
                      <a:endParaRPr lang="it-IT" b="1" dirty="0"/>
                    </a:p>
                  </a:txBody>
                  <a:tcPr>
                    <a:solidFill>
                      <a:schemeClr val="accent5">
                        <a:lumMod val="40000"/>
                        <a:lumOff val="60000"/>
                      </a:schemeClr>
                    </a:solidFill>
                  </a:tcPr>
                </a:tc>
                <a:tc>
                  <a:txBody>
                    <a:bodyPr/>
                    <a:lstStyle/>
                    <a:p>
                      <a:pPr algn="ctr"/>
                      <a:r>
                        <a:rPr lang="it-IT" b="1" dirty="0" smtClean="0"/>
                        <a:t>DESCRITTORI </a:t>
                      </a:r>
                      <a:endParaRPr lang="it-IT" b="1" dirty="0"/>
                    </a:p>
                  </a:txBody>
                  <a:tcPr>
                    <a:solidFill>
                      <a:schemeClr val="accent5">
                        <a:lumMod val="40000"/>
                        <a:lumOff val="60000"/>
                      </a:schemeClr>
                    </a:solidFill>
                  </a:tcPr>
                </a:tc>
                <a:tc>
                  <a:txBody>
                    <a:bodyPr/>
                    <a:lstStyle/>
                    <a:p>
                      <a:pPr algn="ctr"/>
                      <a:r>
                        <a:rPr lang="it-IT" b="1" dirty="0" smtClean="0"/>
                        <a:t>POSSIBILI</a:t>
                      </a:r>
                      <a:r>
                        <a:rPr lang="it-IT" b="1" baseline="0" dirty="0" smtClean="0"/>
                        <a:t> MIGLIORAMENTI</a:t>
                      </a:r>
                      <a:endParaRPr lang="it-IT" b="1" dirty="0"/>
                    </a:p>
                  </a:txBody>
                  <a:tcPr>
                    <a:solidFill>
                      <a:schemeClr val="accent5">
                        <a:lumMod val="40000"/>
                        <a:lumOff val="60000"/>
                      </a:schemeClr>
                    </a:solidFill>
                  </a:tcPr>
                </a:tc>
              </a:tr>
              <a:tr h="370840">
                <a:tc rowSpan="2">
                  <a:txBody>
                    <a:bodyPr/>
                    <a:lstStyle/>
                    <a:p>
                      <a:pPr algn="just">
                        <a:lnSpc>
                          <a:spcPct val="115000"/>
                        </a:lnSpc>
                        <a:spcAft>
                          <a:spcPts val="1000"/>
                        </a:spcAft>
                      </a:pPr>
                      <a:endParaRPr lang="it-IT" sz="2000" b="1" dirty="0" smtClean="0">
                        <a:solidFill>
                          <a:srgbClr val="002060"/>
                        </a:solidFill>
                        <a:latin typeface="Calibri"/>
                        <a:ea typeface="Calibri"/>
                        <a:cs typeface="Times New Roman"/>
                      </a:endParaRPr>
                    </a:p>
                    <a:p>
                      <a:pPr algn="ctr">
                        <a:lnSpc>
                          <a:spcPct val="115000"/>
                        </a:lnSpc>
                        <a:spcAft>
                          <a:spcPts val="1000"/>
                        </a:spcAft>
                      </a:pPr>
                      <a:r>
                        <a:rPr lang="it-IT" sz="2000" b="1" dirty="0" smtClean="0">
                          <a:solidFill>
                            <a:srgbClr val="002060"/>
                          </a:solidFill>
                          <a:latin typeface="Calibri"/>
                          <a:ea typeface="Calibri"/>
                          <a:cs typeface="Times New Roman"/>
                        </a:rPr>
                        <a:t>ESITI DEGLI SCRUTINI</a:t>
                      </a:r>
                      <a:endParaRPr lang="it-IT" sz="2000" b="1" dirty="0">
                        <a:solidFill>
                          <a:srgbClr val="002060"/>
                        </a:solidFill>
                        <a:latin typeface="Calibri"/>
                        <a:ea typeface="Calibri"/>
                        <a:cs typeface="Times New Roman"/>
                      </a:endParaRPr>
                    </a:p>
                  </a:txBody>
                  <a:tcPr marL="68580" marR="68580" marT="0" marB="0">
                    <a:solidFill>
                      <a:schemeClr val="accent5">
                        <a:lumMod val="40000"/>
                        <a:lumOff val="60000"/>
                      </a:schemeClr>
                    </a:solidFill>
                  </a:tcPr>
                </a:tc>
                <a:tc>
                  <a:txBody>
                    <a:bodyPr/>
                    <a:lstStyle/>
                    <a:p>
                      <a:pPr>
                        <a:lnSpc>
                          <a:spcPct val="115000"/>
                        </a:lnSpc>
                        <a:spcAft>
                          <a:spcPts val="1000"/>
                        </a:spcAft>
                      </a:pPr>
                      <a:r>
                        <a:rPr lang="it-IT" sz="1500" b="1" dirty="0">
                          <a:solidFill>
                            <a:srgbClr val="002060"/>
                          </a:solidFill>
                          <a:latin typeface="Calibri"/>
                          <a:ea typeface="Calibri"/>
                          <a:cs typeface="Times New Roman"/>
                        </a:rPr>
                        <a:t>Studenti ammessi alla classe successiva</a:t>
                      </a:r>
                    </a:p>
                  </a:txBody>
                  <a:tcPr marL="68580" marR="68580" marT="0" marB="0">
                    <a:solidFill>
                      <a:schemeClr val="accent5">
                        <a:lumMod val="40000"/>
                        <a:lumOff val="60000"/>
                      </a:schemeClr>
                    </a:solidFill>
                  </a:tcPr>
                </a:tc>
                <a:tc>
                  <a:txBody>
                    <a:bodyPr/>
                    <a:lstStyle/>
                    <a:p>
                      <a:pPr>
                        <a:lnSpc>
                          <a:spcPct val="115000"/>
                        </a:lnSpc>
                        <a:spcAft>
                          <a:spcPts val="1000"/>
                        </a:spcAft>
                      </a:pPr>
                      <a:r>
                        <a:rPr lang="it-IT" sz="1500" b="1" dirty="0">
                          <a:solidFill>
                            <a:srgbClr val="002060"/>
                          </a:solidFill>
                          <a:latin typeface="Calibri"/>
                          <a:ea typeface="Calibri"/>
                          <a:cs typeface="Times New Roman"/>
                        </a:rPr>
                        <a:t>Aumento della percentuale di studenti ammessi alla classe successiva</a:t>
                      </a:r>
                    </a:p>
                  </a:txBody>
                  <a:tcPr marL="68580" marR="68580" marT="0" marB="0">
                    <a:solidFill>
                      <a:schemeClr val="accent5">
                        <a:lumMod val="40000"/>
                        <a:lumOff val="60000"/>
                      </a:schemeClr>
                    </a:solidFill>
                  </a:tcPr>
                </a:tc>
              </a:tr>
              <a:tr h="370840">
                <a:tc vMerge="1">
                  <a:txBody>
                    <a:bodyPr/>
                    <a:lstStyle/>
                    <a:p>
                      <a:endParaRPr lang="it-IT"/>
                    </a:p>
                  </a:txBody>
                  <a:tcPr>
                    <a:solidFill>
                      <a:schemeClr val="accent5">
                        <a:lumMod val="40000"/>
                        <a:lumOff val="60000"/>
                      </a:schemeClr>
                    </a:solidFill>
                  </a:tcPr>
                </a:tc>
                <a:tc>
                  <a:txBody>
                    <a:bodyPr/>
                    <a:lstStyle/>
                    <a:p>
                      <a:pPr>
                        <a:lnSpc>
                          <a:spcPct val="115000"/>
                        </a:lnSpc>
                        <a:spcAft>
                          <a:spcPts val="1000"/>
                        </a:spcAft>
                      </a:pPr>
                      <a:r>
                        <a:rPr lang="it-IT" sz="1500" b="1" dirty="0" smtClean="0">
                          <a:solidFill>
                            <a:srgbClr val="002060"/>
                          </a:solidFill>
                          <a:latin typeface="Calibri"/>
                          <a:ea typeface="Calibri"/>
                          <a:cs typeface="Times New Roman"/>
                        </a:rPr>
                        <a:t>Studenti </a:t>
                      </a:r>
                      <a:r>
                        <a:rPr lang="it-IT" sz="1500" b="1" dirty="0">
                          <a:solidFill>
                            <a:srgbClr val="002060"/>
                          </a:solidFill>
                          <a:latin typeface="Calibri"/>
                          <a:ea typeface="Calibri"/>
                          <a:cs typeface="Times New Roman"/>
                        </a:rPr>
                        <a:t>diplomati per votazione conseguita all’esame</a:t>
                      </a:r>
                    </a:p>
                  </a:txBody>
                  <a:tcPr marL="68580" marR="68580" marT="0" marB="0">
                    <a:solidFill>
                      <a:schemeClr val="accent5">
                        <a:lumMod val="40000"/>
                        <a:lumOff val="60000"/>
                      </a:schemeClr>
                    </a:solidFill>
                  </a:tcPr>
                </a:tc>
                <a:tc>
                  <a:txBody>
                    <a:bodyPr/>
                    <a:lstStyle/>
                    <a:p>
                      <a:pPr>
                        <a:lnSpc>
                          <a:spcPct val="115000"/>
                        </a:lnSpc>
                        <a:spcAft>
                          <a:spcPts val="1000"/>
                        </a:spcAft>
                      </a:pPr>
                      <a:r>
                        <a:rPr lang="it-IT" sz="1500" b="1" dirty="0">
                          <a:solidFill>
                            <a:srgbClr val="002060"/>
                          </a:solidFill>
                          <a:latin typeface="Calibri"/>
                          <a:ea typeface="Calibri"/>
                          <a:cs typeface="Times New Roman"/>
                        </a:rPr>
                        <a:t>Riduzione delle percentuali di studenti collocati nelle fasce di voto </a:t>
                      </a:r>
                      <a:r>
                        <a:rPr lang="it-IT" sz="1500" b="1" dirty="0" smtClean="0">
                          <a:solidFill>
                            <a:srgbClr val="002060"/>
                          </a:solidFill>
                          <a:latin typeface="Calibri"/>
                          <a:ea typeface="Calibri"/>
                          <a:cs typeface="Times New Roman"/>
                        </a:rPr>
                        <a:t>più</a:t>
                      </a:r>
                      <a:r>
                        <a:rPr lang="it-IT" sz="1500" b="1" baseline="0" dirty="0" smtClean="0">
                          <a:solidFill>
                            <a:srgbClr val="002060"/>
                          </a:solidFill>
                          <a:latin typeface="Calibri"/>
                          <a:ea typeface="Calibri"/>
                          <a:cs typeface="Times New Roman"/>
                        </a:rPr>
                        <a:t> </a:t>
                      </a:r>
                      <a:r>
                        <a:rPr lang="it-IT" sz="1500" b="1" dirty="0" smtClean="0">
                          <a:solidFill>
                            <a:srgbClr val="002060"/>
                          </a:solidFill>
                          <a:latin typeface="Calibri"/>
                          <a:ea typeface="Calibri"/>
                          <a:cs typeface="Times New Roman"/>
                        </a:rPr>
                        <a:t>basse </a:t>
                      </a:r>
                      <a:endParaRPr lang="it-IT" sz="1500" b="1" dirty="0">
                        <a:solidFill>
                          <a:srgbClr val="002060"/>
                        </a:solidFill>
                        <a:latin typeface="Calibri"/>
                        <a:ea typeface="Calibri"/>
                        <a:cs typeface="Times New Roman"/>
                      </a:endParaRPr>
                    </a:p>
                  </a:txBody>
                  <a:tcPr marL="68580" marR="68580" marT="0" marB="0">
                    <a:solidFill>
                      <a:schemeClr val="accent5">
                        <a:lumMod val="40000"/>
                        <a:lumOff val="60000"/>
                      </a:schemeClr>
                    </a:solidFill>
                  </a:tcPr>
                </a:tc>
              </a:tr>
              <a:tr h="370840">
                <a:tc rowSpan="3">
                  <a:txBody>
                    <a:bodyPr/>
                    <a:lstStyle/>
                    <a:p>
                      <a:pPr algn="just">
                        <a:lnSpc>
                          <a:spcPct val="115000"/>
                        </a:lnSpc>
                        <a:spcAft>
                          <a:spcPts val="1000"/>
                        </a:spcAft>
                      </a:pPr>
                      <a:endParaRPr lang="it-IT" sz="2000" b="1" dirty="0" smtClean="0">
                        <a:solidFill>
                          <a:srgbClr val="002060"/>
                        </a:solidFill>
                        <a:latin typeface="Calibri"/>
                        <a:ea typeface="Calibri"/>
                        <a:cs typeface="Times New Roman"/>
                      </a:endParaRPr>
                    </a:p>
                    <a:p>
                      <a:pPr algn="ctr">
                        <a:lnSpc>
                          <a:spcPct val="115000"/>
                        </a:lnSpc>
                        <a:spcAft>
                          <a:spcPts val="1000"/>
                        </a:spcAft>
                      </a:pPr>
                      <a:r>
                        <a:rPr lang="it-IT" sz="2000" b="1" dirty="0" smtClean="0">
                          <a:solidFill>
                            <a:srgbClr val="002060"/>
                          </a:solidFill>
                          <a:latin typeface="Calibri"/>
                          <a:ea typeface="Calibri"/>
                          <a:cs typeface="Times New Roman"/>
                        </a:rPr>
                        <a:t>TRASFERIMENTI E ABBANDONI</a:t>
                      </a:r>
                      <a:endParaRPr lang="it-IT" sz="2000" b="1" dirty="0">
                        <a:solidFill>
                          <a:srgbClr val="002060"/>
                        </a:solidFill>
                        <a:latin typeface="Calibri"/>
                        <a:ea typeface="Calibri"/>
                        <a:cs typeface="Times New Roman"/>
                      </a:endParaRPr>
                    </a:p>
                  </a:txBody>
                  <a:tcPr marL="68580" marR="68580" marT="0" marB="0">
                    <a:solidFill>
                      <a:schemeClr val="accent5">
                        <a:lumMod val="40000"/>
                        <a:lumOff val="60000"/>
                      </a:schemeClr>
                    </a:solidFill>
                  </a:tcPr>
                </a:tc>
                <a:tc>
                  <a:txBody>
                    <a:bodyPr/>
                    <a:lstStyle/>
                    <a:p>
                      <a:pPr>
                        <a:lnSpc>
                          <a:spcPct val="115000"/>
                        </a:lnSpc>
                        <a:spcAft>
                          <a:spcPts val="1000"/>
                        </a:spcAft>
                      </a:pPr>
                      <a:r>
                        <a:rPr lang="it-IT" sz="1500" b="1" dirty="0">
                          <a:solidFill>
                            <a:srgbClr val="002060"/>
                          </a:solidFill>
                          <a:latin typeface="Calibri"/>
                          <a:ea typeface="Calibri"/>
                          <a:cs typeface="Times New Roman"/>
                        </a:rPr>
                        <a:t>Studenti che hanno abbandonato gli studi in corso d’anno</a:t>
                      </a:r>
                    </a:p>
                  </a:txBody>
                  <a:tcPr marL="68580" marR="68580" marT="0" marB="0">
                    <a:solidFill>
                      <a:schemeClr val="accent5">
                        <a:lumMod val="40000"/>
                        <a:lumOff val="60000"/>
                      </a:schemeClr>
                    </a:solidFill>
                  </a:tcPr>
                </a:tc>
                <a:tc>
                  <a:txBody>
                    <a:bodyPr/>
                    <a:lstStyle/>
                    <a:p>
                      <a:pPr>
                        <a:lnSpc>
                          <a:spcPct val="115000"/>
                        </a:lnSpc>
                        <a:spcAft>
                          <a:spcPts val="1000"/>
                        </a:spcAft>
                      </a:pPr>
                      <a:r>
                        <a:rPr lang="it-IT" sz="1500" b="1" dirty="0">
                          <a:solidFill>
                            <a:srgbClr val="002060"/>
                          </a:solidFill>
                          <a:latin typeface="Calibri"/>
                          <a:ea typeface="Calibri"/>
                          <a:cs typeface="Times New Roman"/>
                        </a:rPr>
                        <a:t>Riduzione della percentuale degli abbandoni </a:t>
                      </a:r>
                    </a:p>
                  </a:txBody>
                  <a:tcPr marL="68580" marR="68580" marT="0" marB="0">
                    <a:solidFill>
                      <a:schemeClr val="accent5">
                        <a:lumMod val="40000"/>
                        <a:lumOff val="60000"/>
                      </a:schemeClr>
                    </a:solidFill>
                  </a:tcPr>
                </a:tc>
              </a:tr>
              <a:tr h="370840">
                <a:tc vMerge="1">
                  <a:txBody>
                    <a:bodyPr/>
                    <a:lstStyle/>
                    <a:p>
                      <a:endParaRPr lang="it-IT"/>
                    </a:p>
                  </a:txBody>
                  <a:tcPr>
                    <a:solidFill>
                      <a:schemeClr val="accent5">
                        <a:lumMod val="40000"/>
                        <a:lumOff val="60000"/>
                      </a:schemeClr>
                    </a:solidFill>
                  </a:tcPr>
                </a:tc>
                <a:tc>
                  <a:txBody>
                    <a:bodyPr/>
                    <a:lstStyle/>
                    <a:p>
                      <a:r>
                        <a:rPr lang="it-IT" sz="1500" b="1" kern="1200" dirty="0" smtClean="0">
                          <a:solidFill>
                            <a:srgbClr val="002060"/>
                          </a:solidFill>
                          <a:latin typeface="+mn-lt"/>
                          <a:ea typeface="+mn-ea"/>
                          <a:cs typeface="+mn-cs"/>
                        </a:rPr>
                        <a:t>Studenti trasferiti in entrata in corso d’anno</a:t>
                      </a:r>
                      <a:endParaRPr lang="it-IT" sz="1500" b="1" dirty="0">
                        <a:solidFill>
                          <a:srgbClr val="002060"/>
                        </a:solidFill>
                      </a:endParaRPr>
                    </a:p>
                  </a:txBody>
                  <a:tcPr>
                    <a:solidFill>
                      <a:schemeClr val="accent5">
                        <a:lumMod val="40000"/>
                        <a:lumOff val="60000"/>
                      </a:schemeClr>
                    </a:solidFill>
                  </a:tcPr>
                </a:tc>
                <a:tc>
                  <a:txBody>
                    <a:bodyPr/>
                    <a:lstStyle/>
                    <a:p>
                      <a:endParaRPr lang="it-IT" sz="1500" b="1" dirty="0">
                        <a:solidFill>
                          <a:srgbClr val="002060"/>
                        </a:solidFill>
                      </a:endParaRPr>
                    </a:p>
                  </a:txBody>
                  <a:tcPr>
                    <a:solidFill>
                      <a:schemeClr val="accent5">
                        <a:lumMod val="40000"/>
                        <a:lumOff val="60000"/>
                      </a:schemeClr>
                    </a:solidFill>
                  </a:tcPr>
                </a:tc>
              </a:tr>
              <a:tr h="370840">
                <a:tc vMerge="1">
                  <a:txBody>
                    <a:bodyPr/>
                    <a:lstStyle/>
                    <a:p>
                      <a:endParaRPr lang="it-IT"/>
                    </a:p>
                  </a:txBody>
                  <a:tcPr>
                    <a:solidFill>
                      <a:schemeClr val="accent5">
                        <a:lumMod val="40000"/>
                        <a:lumOff val="60000"/>
                      </a:schemeClr>
                    </a:solidFill>
                  </a:tcPr>
                </a:tc>
                <a:tc>
                  <a:txBody>
                    <a:bodyPr/>
                    <a:lstStyle/>
                    <a:p>
                      <a:pPr>
                        <a:lnSpc>
                          <a:spcPct val="115000"/>
                        </a:lnSpc>
                        <a:spcAft>
                          <a:spcPts val="1000"/>
                        </a:spcAft>
                      </a:pPr>
                      <a:r>
                        <a:rPr lang="it-IT" sz="1500" b="1" dirty="0" smtClean="0">
                          <a:solidFill>
                            <a:srgbClr val="002060"/>
                          </a:solidFill>
                          <a:latin typeface="Calibri"/>
                          <a:ea typeface="Calibri"/>
                          <a:cs typeface="Times New Roman"/>
                        </a:rPr>
                        <a:t>Studenti </a:t>
                      </a:r>
                      <a:r>
                        <a:rPr lang="it-IT" sz="1500" b="1" dirty="0">
                          <a:solidFill>
                            <a:srgbClr val="002060"/>
                          </a:solidFill>
                          <a:latin typeface="Calibri"/>
                          <a:ea typeface="Calibri"/>
                          <a:cs typeface="Times New Roman"/>
                        </a:rPr>
                        <a:t>trasferiti </a:t>
                      </a:r>
                      <a:r>
                        <a:rPr lang="it-IT" sz="1500" b="1" dirty="0" smtClean="0">
                          <a:solidFill>
                            <a:srgbClr val="002060"/>
                          </a:solidFill>
                          <a:latin typeface="Calibri"/>
                          <a:ea typeface="Calibri"/>
                          <a:cs typeface="Times New Roman"/>
                        </a:rPr>
                        <a:t>in </a:t>
                      </a:r>
                      <a:r>
                        <a:rPr lang="it-IT" sz="1500" b="1" dirty="0">
                          <a:solidFill>
                            <a:srgbClr val="002060"/>
                          </a:solidFill>
                          <a:latin typeface="Calibri"/>
                          <a:ea typeface="Calibri"/>
                          <a:cs typeface="Times New Roman"/>
                        </a:rPr>
                        <a:t>uscita </a:t>
                      </a:r>
                      <a:r>
                        <a:rPr lang="it-IT" sz="1500" b="1" dirty="0" smtClean="0">
                          <a:solidFill>
                            <a:srgbClr val="002060"/>
                          </a:solidFill>
                          <a:latin typeface="Calibri"/>
                          <a:ea typeface="Calibri"/>
                          <a:cs typeface="Times New Roman"/>
                        </a:rPr>
                        <a:t>in </a:t>
                      </a:r>
                      <a:r>
                        <a:rPr lang="it-IT" sz="1500" b="1" dirty="0">
                          <a:solidFill>
                            <a:srgbClr val="002060"/>
                          </a:solidFill>
                          <a:latin typeface="Calibri"/>
                          <a:ea typeface="Calibri"/>
                          <a:cs typeface="Times New Roman"/>
                        </a:rPr>
                        <a:t>corso d’anno</a:t>
                      </a:r>
                    </a:p>
                  </a:txBody>
                  <a:tcPr marL="68580" marR="68580" marT="0" marB="0">
                    <a:solidFill>
                      <a:schemeClr val="accent5">
                        <a:lumMod val="40000"/>
                        <a:lumOff val="60000"/>
                      </a:schemeClr>
                    </a:solidFill>
                  </a:tcPr>
                </a:tc>
                <a:tc>
                  <a:txBody>
                    <a:bodyPr/>
                    <a:lstStyle/>
                    <a:p>
                      <a:pPr>
                        <a:lnSpc>
                          <a:spcPct val="115000"/>
                        </a:lnSpc>
                        <a:spcAft>
                          <a:spcPts val="1000"/>
                        </a:spcAft>
                      </a:pPr>
                      <a:r>
                        <a:rPr lang="it-IT" sz="1500" b="1" dirty="0">
                          <a:solidFill>
                            <a:srgbClr val="002060"/>
                          </a:solidFill>
                          <a:latin typeface="Calibri"/>
                          <a:ea typeface="Calibri"/>
                          <a:cs typeface="Times New Roman"/>
                        </a:rPr>
                        <a:t>Riduzione della percentuale di studenti trasferiti in </a:t>
                      </a:r>
                      <a:r>
                        <a:rPr lang="it-IT" sz="1500" b="1" dirty="0" smtClean="0">
                          <a:solidFill>
                            <a:srgbClr val="002060"/>
                          </a:solidFill>
                          <a:latin typeface="Calibri"/>
                          <a:ea typeface="Calibri"/>
                          <a:cs typeface="Times New Roman"/>
                        </a:rPr>
                        <a:t>uscita</a:t>
                      </a:r>
                      <a:r>
                        <a:rPr lang="it-IT" sz="1500" b="1" baseline="0" dirty="0" smtClean="0">
                          <a:solidFill>
                            <a:srgbClr val="002060"/>
                          </a:solidFill>
                          <a:latin typeface="Calibri"/>
                          <a:ea typeface="Calibri"/>
                          <a:cs typeface="Times New Roman"/>
                        </a:rPr>
                        <a:t> per motivi legati al rapporto con la scuola</a:t>
                      </a:r>
                      <a:endParaRPr lang="it-IT" sz="1500" b="1" dirty="0">
                        <a:solidFill>
                          <a:srgbClr val="002060"/>
                        </a:solidFill>
                        <a:latin typeface="Calibri"/>
                        <a:ea typeface="Calibri"/>
                        <a:cs typeface="Times New Roman"/>
                      </a:endParaRPr>
                    </a:p>
                  </a:txBody>
                  <a:tcPr marL="68580" marR="68580" marT="0" marB="0">
                    <a:solidFill>
                      <a:schemeClr val="accent5">
                        <a:lumMod val="40000"/>
                        <a:lumOff val="60000"/>
                      </a:schemeClr>
                    </a:solidFill>
                  </a:tcPr>
                </a:tc>
              </a:tr>
            </a:tbl>
          </a:graphicData>
        </a:graphic>
      </p:graphicFrame>
    </p:spTree>
    <p:extLst>
      <p:ext uri="{BB962C8B-B14F-4D97-AF65-F5344CB8AC3E}">
        <p14:creationId xmlns:p14="http://schemas.microsoft.com/office/powerpoint/2010/main" val="35448416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5">
              <a:lumMod val="40000"/>
              <a:lumOff val="60000"/>
            </a:schemeClr>
          </a:solidFill>
        </p:spPr>
        <p:txBody>
          <a:bodyPr>
            <a:noAutofit/>
          </a:bodyPr>
          <a:lstStyle/>
          <a:p>
            <a:r>
              <a:rPr lang="it-IT" sz="2800" b="1" dirty="0" smtClean="0">
                <a:solidFill>
                  <a:srgbClr val="FF0000"/>
                </a:solidFill>
              </a:rPr>
              <a:t/>
            </a:r>
            <a:br>
              <a:rPr lang="it-IT" sz="2800" b="1" dirty="0" smtClean="0">
                <a:solidFill>
                  <a:srgbClr val="FF0000"/>
                </a:solidFill>
              </a:rPr>
            </a:br>
            <a:r>
              <a:rPr lang="it-IT" sz="2800" b="1" dirty="0" smtClean="0">
                <a:solidFill>
                  <a:srgbClr val="FF0000"/>
                </a:solidFill>
              </a:rPr>
              <a:t>MIGLIORARE GLI ESITI</a:t>
            </a:r>
            <a:br>
              <a:rPr lang="it-IT" sz="2800" b="1" dirty="0" smtClean="0">
                <a:solidFill>
                  <a:srgbClr val="FF0000"/>
                </a:solidFill>
              </a:rPr>
            </a:br>
            <a:r>
              <a:rPr lang="it-IT" sz="2800" b="1" dirty="0" smtClean="0">
                <a:solidFill>
                  <a:srgbClr val="002060"/>
                </a:solidFill>
              </a:rPr>
              <a:t>QUALI ESITI VOGLIAMO MIGLIORARE?</a:t>
            </a:r>
            <a:br>
              <a:rPr lang="it-IT" sz="2800" b="1" dirty="0" smtClean="0">
                <a:solidFill>
                  <a:srgbClr val="002060"/>
                </a:solidFill>
              </a:rPr>
            </a:br>
            <a:endParaRPr lang="it-IT" sz="2800" b="1" dirty="0">
              <a:solidFill>
                <a:srgbClr val="FF0000"/>
              </a:solidFill>
            </a:endParaRPr>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1514577180"/>
              </p:ext>
            </p:extLst>
          </p:nvPr>
        </p:nvGraphicFramePr>
        <p:xfrm>
          <a:off x="457200" y="1600200"/>
          <a:ext cx="8229600" cy="5107520"/>
        </p:xfrm>
        <a:graphic>
          <a:graphicData uri="http://schemas.openxmlformats.org/drawingml/2006/table">
            <a:tbl>
              <a:tblPr firstRow="1" bandRow="1">
                <a:tableStyleId>{5C22544A-7EE6-4342-B048-85BDC9FD1C3A}</a:tableStyleId>
              </a:tblPr>
              <a:tblGrid>
                <a:gridCol w="2743200"/>
                <a:gridCol w="2743200"/>
                <a:gridCol w="2743200"/>
              </a:tblGrid>
              <a:tr h="370840">
                <a:tc gridSpan="3">
                  <a:txBody>
                    <a:bodyPr/>
                    <a:lstStyle/>
                    <a:p>
                      <a:pPr algn="ctr"/>
                      <a:r>
                        <a:rPr lang="it-IT" dirty="0" smtClean="0">
                          <a:solidFill>
                            <a:srgbClr val="FF0000"/>
                          </a:solidFill>
                        </a:rPr>
                        <a:t>AREA</a:t>
                      </a:r>
                      <a:r>
                        <a:rPr lang="it-IT" baseline="0" dirty="0" smtClean="0">
                          <a:solidFill>
                            <a:srgbClr val="FF0000"/>
                          </a:solidFill>
                        </a:rPr>
                        <a:t> </a:t>
                      </a:r>
                      <a:r>
                        <a:rPr lang="it-IT" sz="1800" b="1" kern="1200" dirty="0" smtClean="0">
                          <a:solidFill>
                            <a:srgbClr val="FF0000"/>
                          </a:solidFill>
                          <a:latin typeface="+mn-lt"/>
                          <a:ea typeface="+mn-ea"/>
                          <a:cs typeface="+mn-cs"/>
                        </a:rPr>
                        <a:t>RISULTATI NELLE PROVE STANDARDIZZATE NAZIONALI</a:t>
                      </a:r>
                      <a:endParaRPr lang="it-IT" dirty="0">
                        <a:solidFill>
                          <a:srgbClr val="FF0000"/>
                        </a:solidFill>
                      </a:endParaRPr>
                    </a:p>
                  </a:txBody>
                  <a:tcPr>
                    <a:solidFill>
                      <a:schemeClr val="accent5">
                        <a:lumMod val="40000"/>
                        <a:lumOff val="60000"/>
                      </a:schemeClr>
                    </a:solidFill>
                  </a:tcPr>
                </a:tc>
                <a:tc hMerge="1">
                  <a:txBody>
                    <a:bodyPr/>
                    <a:lstStyle/>
                    <a:p>
                      <a:endParaRPr lang="it-IT" dirty="0"/>
                    </a:p>
                  </a:txBody>
                  <a:tcPr/>
                </a:tc>
                <a:tc hMerge="1">
                  <a:txBody>
                    <a:bodyPr/>
                    <a:lstStyle/>
                    <a:p>
                      <a:endParaRPr lang="it-IT" dirty="0"/>
                    </a:p>
                  </a:txBody>
                  <a:tcPr/>
                </a:tc>
              </a:tr>
              <a:tr h="370840">
                <a:tc>
                  <a:txBody>
                    <a:bodyPr/>
                    <a:lstStyle/>
                    <a:p>
                      <a:pPr algn="ctr"/>
                      <a:r>
                        <a:rPr lang="it-IT" b="1" dirty="0" smtClean="0"/>
                        <a:t>INDICATORI</a:t>
                      </a:r>
                      <a:endParaRPr lang="it-IT" b="1" dirty="0"/>
                    </a:p>
                  </a:txBody>
                  <a:tcPr>
                    <a:solidFill>
                      <a:schemeClr val="accent5">
                        <a:lumMod val="40000"/>
                        <a:lumOff val="60000"/>
                      </a:schemeClr>
                    </a:solidFill>
                  </a:tcPr>
                </a:tc>
                <a:tc>
                  <a:txBody>
                    <a:bodyPr/>
                    <a:lstStyle/>
                    <a:p>
                      <a:pPr algn="ctr"/>
                      <a:r>
                        <a:rPr lang="it-IT" b="1" dirty="0" smtClean="0"/>
                        <a:t>DESCRITTORI </a:t>
                      </a:r>
                      <a:endParaRPr lang="it-IT" b="1" dirty="0"/>
                    </a:p>
                  </a:txBody>
                  <a:tcPr>
                    <a:solidFill>
                      <a:schemeClr val="accent5">
                        <a:lumMod val="40000"/>
                        <a:lumOff val="60000"/>
                      </a:schemeClr>
                    </a:solidFill>
                  </a:tcPr>
                </a:tc>
                <a:tc>
                  <a:txBody>
                    <a:bodyPr/>
                    <a:lstStyle/>
                    <a:p>
                      <a:pPr algn="ctr"/>
                      <a:r>
                        <a:rPr lang="it-IT" b="1" dirty="0" smtClean="0"/>
                        <a:t>POSSIBILI</a:t>
                      </a:r>
                      <a:r>
                        <a:rPr lang="it-IT" b="1" baseline="0" dirty="0" smtClean="0"/>
                        <a:t> MIGLIORAMENTI</a:t>
                      </a:r>
                      <a:endParaRPr lang="it-IT" b="1" dirty="0"/>
                    </a:p>
                  </a:txBody>
                  <a:tcPr>
                    <a:solidFill>
                      <a:schemeClr val="accent5">
                        <a:lumMod val="40000"/>
                        <a:lumOff val="60000"/>
                      </a:schemeClr>
                    </a:solidFill>
                  </a:tcPr>
                </a:tc>
              </a:tr>
              <a:tr h="370840">
                <a:tc rowSpan="4">
                  <a:txBody>
                    <a:bodyPr/>
                    <a:lstStyle/>
                    <a:p>
                      <a:pPr algn="ctr">
                        <a:lnSpc>
                          <a:spcPct val="115000"/>
                        </a:lnSpc>
                        <a:spcAft>
                          <a:spcPts val="1000"/>
                        </a:spcAft>
                      </a:pPr>
                      <a:endParaRPr lang="it-IT" sz="1800" kern="1200" dirty="0" smtClean="0">
                        <a:solidFill>
                          <a:schemeClr val="dk1"/>
                        </a:solidFill>
                        <a:latin typeface="+mn-lt"/>
                        <a:ea typeface="+mn-ea"/>
                        <a:cs typeface="+mn-cs"/>
                      </a:endParaRPr>
                    </a:p>
                    <a:p>
                      <a:pPr algn="ctr">
                        <a:lnSpc>
                          <a:spcPct val="115000"/>
                        </a:lnSpc>
                        <a:spcAft>
                          <a:spcPts val="1000"/>
                        </a:spcAft>
                      </a:pPr>
                      <a:r>
                        <a:rPr lang="it-IT" sz="1600" b="1" kern="1200" dirty="0" smtClean="0">
                          <a:solidFill>
                            <a:srgbClr val="002060"/>
                          </a:solidFill>
                          <a:latin typeface="+mn-lt"/>
                          <a:ea typeface="+mn-ea"/>
                          <a:cs typeface="+mn-cs"/>
                        </a:rPr>
                        <a:t>RISULTATI </a:t>
                      </a:r>
                      <a:r>
                        <a:rPr lang="it-IT" sz="1600" b="1" kern="1200" baseline="0" dirty="0" smtClean="0">
                          <a:solidFill>
                            <a:srgbClr val="002060"/>
                          </a:solidFill>
                          <a:latin typeface="+mn-lt"/>
                          <a:ea typeface="+mn-ea"/>
                          <a:cs typeface="+mn-cs"/>
                        </a:rPr>
                        <a:t>                                    </a:t>
                      </a:r>
                      <a:r>
                        <a:rPr lang="it-IT" sz="1600" b="1" kern="1200" dirty="0" smtClean="0">
                          <a:solidFill>
                            <a:srgbClr val="002060"/>
                          </a:solidFill>
                          <a:latin typeface="+mn-lt"/>
                          <a:ea typeface="+mn-ea"/>
                          <a:cs typeface="+mn-cs"/>
                        </a:rPr>
                        <a:t>DEGLI STUDENTI                       NELLE PROVE                                   DI ITALIANO                                           E</a:t>
                      </a:r>
                      <a:r>
                        <a:rPr lang="it-IT" sz="1600" b="1" kern="1200" baseline="0" dirty="0" smtClean="0">
                          <a:solidFill>
                            <a:srgbClr val="002060"/>
                          </a:solidFill>
                          <a:latin typeface="+mn-lt"/>
                          <a:ea typeface="+mn-ea"/>
                          <a:cs typeface="+mn-cs"/>
                        </a:rPr>
                        <a:t> </a:t>
                      </a:r>
                      <a:r>
                        <a:rPr lang="it-IT" sz="1600" b="1" kern="1200" dirty="0" smtClean="0">
                          <a:solidFill>
                            <a:srgbClr val="002060"/>
                          </a:solidFill>
                          <a:latin typeface="+mn-lt"/>
                          <a:ea typeface="+mn-ea"/>
                          <a:cs typeface="+mn-cs"/>
                        </a:rPr>
                        <a:t>MATEMATICA</a:t>
                      </a:r>
                      <a:endParaRPr lang="it-IT" sz="1600" b="1" dirty="0" smtClean="0">
                        <a:solidFill>
                          <a:srgbClr val="002060"/>
                        </a:solidFill>
                        <a:latin typeface="Calibri"/>
                        <a:ea typeface="Calibri"/>
                        <a:cs typeface="Times New Roman"/>
                      </a:endParaRPr>
                    </a:p>
                  </a:txBody>
                  <a:tcPr marL="68580" marR="68580" marT="0" marB="0">
                    <a:solidFill>
                      <a:schemeClr val="accent5">
                        <a:lumMod val="40000"/>
                        <a:lumOff val="60000"/>
                      </a:schemeClr>
                    </a:solidFill>
                  </a:tcPr>
                </a:tc>
                <a:tc>
                  <a:txBody>
                    <a:bodyPr/>
                    <a:lstStyle/>
                    <a:p>
                      <a:pPr>
                        <a:lnSpc>
                          <a:spcPct val="115000"/>
                        </a:lnSpc>
                        <a:spcAft>
                          <a:spcPts val="1000"/>
                        </a:spcAft>
                      </a:pPr>
                      <a:r>
                        <a:rPr lang="it-IT" sz="1300" b="1" dirty="0">
                          <a:solidFill>
                            <a:srgbClr val="002060"/>
                          </a:solidFill>
                          <a:latin typeface="Calibri"/>
                          <a:ea typeface="Calibri"/>
                          <a:cs typeface="Times New Roman"/>
                        </a:rPr>
                        <a:t>Punteggio della scuola in italiano e matematica</a:t>
                      </a:r>
                    </a:p>
                  </a:txBody>
                  <a:tcPr marL="68580" marR="68580" marT="0" marB="0">
                    <a:solidFill>
                      <a:schemeClr val="accent5">
                        <a:lumMod val="40000"/>
                        <a:lumOff val="60000"/>
                      </a:schemeClr>
                    </a:solidFill>
                  </a:tcPr>
                </a:tc>
                <a:tc>
                  <a:txBody>
                    <a:bodyPr/>
                    <a:lstStyle/>
                    <a:p>
                      <a:pPr>
                        <a:lnSpc>
                          <a:spcPct val="115000"/>
                        </a:lnSpc>
                        <a:spcAft>
                          <a:spcPts val="1000"/>
                        </a:spcAft>
                      </a:pPr>
                      <a:r>
                        <a:rPr lang="it-IT" sz="1300" b="1">
                          <a:solidFill>
                            <a:srgbClr val="002060"/>
                          </a:solidFill>
                          <a:latin typeface="Calibri"/>
                          <a:ea typeface="Calibri"/>
                          <a:cs typeface="Times New Roman"/>
                        </a:rPr>
                        <a:t>Migliorare il punteggio della scuola in italiano e/o in matematica</a:t>
                      </a:r>
                    </a:p>
                  </a:txBody>
                  <a:tcPr marL="68580" marR="68580" marT="0" marB="0">
                    <a:solidFill>
                      <a:schemeClr val="accent5">
                        <a:lumMod val="40000"/>
                        <a:lumOff val="60000"/>
                      </a:schemeClr>
                    </a:solidFill>
                  </a:tcPr>
                </a:tc>
              </a:tr>
              <a:tr h="370840">
                <a:tc vMerge="1">
                  <a:txBody>
                    <a:bodyPr/>
                    <a:lstStyle/>
                    <a:p>
                      <a:endParaRPr lang="it-IT"/>
                    </a:p>
                  </a:txBody>
                  <a:tcPr>
                    <a:solidFill>
                      <a:schemeClr val="accent5">
                        <a:lumMod val="40000"/>
                        <a:lumOff val="60000"/>
                      </a:schemeClr>
                    </a:solidFill>
                  </a:tcPr>
                </a:tc>
                <a:tc>
                  <a:txBody>
                    <a:bodyPr/>
                    <a:lstStyle/>
                    <a:p>
                      <a:pPr>
                        <a:lnSpc>
                          <a:spcPct val="115000"/>
                        </a:lnSpc>
                        <a:spcAft>
                          <a:spcPts val="1000"/>
                        </a:spcAft>
                      </a:pPr>
                      <a:r>
                        <a:rPr lang="it-IT" sz="1300" b="1" dirty="0">
                          <a:solidFill>
                            <a:srgbClr val="002060"/>
                          </a:solidFill>
                          <a:latin typeface="Calibri"/>
                          <a:ea typeface="Calibri"/>
                          <a:cs typeface="Times New Roman"/>
                        </a:rPr>
                        <a:t>Punteggio delle classi in italiano e matematica</a:t>
                      </a:r>
                    </a:p>
                  </a:txBody>
                  <a:tcPr marL="68580" marR="68580" marT="0" marB="0">
                    <a:solidFill>
                      <a:schemeClr val="accent5">
                        <a:lumMod val="40000"/>
                        <a:lumOff val="60000"/>
                      </a:schemeClr>
                    </a:solidFill>
                  </a:tcPr>
                </a:tc>
                <a:tc>
                  <a:txBody>
                    <a:bodyPr/>
                    <a:lstStyle/>
                    <a:p>
                      <a:pPr>
                        <a:lnSpc>
                          <a:spcPct val="115000"/>
                        </a:lnSpc>
                        <a:spcAft>
                          <a:spcPts val="1000"/>
                        </a:spcAft>
                      </a:pPr>
                      <a:r>
                        <a:rPr lang="it-IT" sz="1300" b="1">
                          <a:solidFill>
                            <a:srgbClr val="002060"/>
                          </a:solidFill>
                          <a:latin typeface="Calibri"/>
                          <a:ea typeface="Calibri"/>
                          <a:cs typeface="Times New Roman"/>
                        </a:rPr>
                        <a:t>Migliorare il punteggio della classe/delle classi … in italiano e/o in matematica</a:t>
                      </a:r>
                    </a:p>
                  </a:txBody>
                  <a:tcPr marL="68580" marR="68580" marT="0" marB="0">
                    <a:solidFill>
                      <a:schemeClr val="accent5">
                        <a:lumMod val="40000"/>
                        <a:lumOff val="60000"/>
                      </a:schemeClr>
                    </a:solidFill>
                  </a:tcPr>
                </a:tc>
              </a:tr>
              <a:tr h="370840">
                <a:tc vMerge="1">
                  <a:txBody>
                    <a:bodyPr/>
                    <a:lstStyle/>
                    <a:p>
                      <a:pPr algn="just">
                        <a:lnSpc>
                          <a:spcPct val="115000"/>
                        </a:lnSpc>
                        <a:spcAft>
                          <a:spcPts val="1000"/>
                        </a:spcAft>
                      </a:pPr>
                      <a:endParaRPr lang="it-IT" sz="2000" b="1" dirty="0">
                        <a:solidFill>
                          <a:srgbClr val="002060"/>
                        </a:solidFill>
                        <a:latin typeface="Calibri"/>
                        <a:ea typeface="Calibri"/>
                        <a:cs typeface="Times New Roman"/>
                      </a:endParaRPr>
                    </a:p>
                  </a:txBody>
                  <a:tcPr marL="68580" marR="68580" marT="0" marB="0">
                    <a:solidFill>
                      <a:schemeClr val="accent5">
                        <a:lumMod val="40000"/>
                        <a:lumOff val="60000"/>
                      </a:schemeClr>
                    </a:solidFill>
                  </a:tcPr>
                </a:tc>
                <a:tc>
                  <a:txBody>
                    <a:bodyPr/>
                    <a:lstStyle/>
                    <a:p>
                      <a:pPr>
                        <a:lnSpc>
                          <a:spcPct val="115000"/>
                        </a:lnSpc>
                        <a:spcAft>
                          <a:spcPts val="1000"/>
                        </a:spcAft>
                      </a:pPr>
                      <a:r>
                        <a:rPr lang="it-IT" sz="1300" b="1" dirty="0">
                          <a:solidFill>
                            <a:srgbClr val="002060"/>
                          </a:solidFill>
                          <a:latin typeface="Calibri"/>
                          <a:ea typeface="Calibri"/>
                          <a:cs typeface="Times New Roman"/>
                        </a:rPr>
                        <a:t>Punteggio delle sedi in italiano e matematica</a:t>
                      </a:r>
                    </a:p>
                  </a:txBody>
                  <a:tcPr marL="68580" marR="68580" marT="0" marB="0">
                    <a:solidFill>
                      <a:schemeClr val="accent5">
                        <a:lumMod val="40000"/>
                        <a:lumOff val="60000"/>
                      </a:schemeClr>
                    </a:solidFill>
                  </a:tcPr>
                </a:tc>
                <a:tc>
                  <a:txBody>
                    <a:bodyPr/>
                    <a:lstStyle/>
                    <a:p>
                      <a:pPr>
                        <a:lnSpc>
                          <a:spcPct val="115000"/>
                        </a:lnSpc>
                        <a:spcAft>
                          <a:spcPts val="1000"/>
                        </a:spcAft>
                      </a:pPr>
                      <a:r>
                        <a:rPr lang="it-IT" sz="1300" b="1">
                          <a:solidFill>
                            <a:srgbClr val="002060"/>
                          </a:solidFill>
                          <a:latin typeface="Calibri"/>
                          <a:ea typeface="Calibri"/>
                          <a:cs typeface="Times New Roman"/>
                        </a:rPr>
                        <a:t>Migliorare il punteggio del plesso/dei plessi …  scuola in italiano e/o in matematica</a:t>
                      </a:r>
                    </a:p>
                  </a:txBody>
                  <a:tcPr marL="68580" marR="68580" marT="0" marB="0">
                    <a:solidFill>
                      <a:schemeClr val="accent5">
                        <a:lumMod val="40000"/>
                        <a:lumOff val="60000"/>
                      </a:schemeClr>
                    </a:solidFill>
                  </a:tcPr>
                </a:tc>
              </a:tr>
              <a:tr h="370840">
                <a:tc vMerge="1">
                  <a:txBody>
                    <a:bodyPr/>
                    <a:lstStyle/>
                    <a:p>
                      <a:endParaRPr lang="it-IT"/>
                    </a:p>
                  </a:txBody>
                  <a:tcPr>
                    <a:solidFill>
                      <a:schemeClr val="accent5">
                        <a:lumMod val="40000"/>
                        <a:lumOff val="60000"/>
                      </a:schemeClr>
                    </a:solidFill>
                  </a:tcPr>
                </a:tc>
                <a:tc>
                  <a:txBody>
                    <a:bodyPr/>
                    <a:lstStyle/>
                    <a:p>
                      <a:pPr>
                        <a:lnSpc>
                          <a:spcPct val="115000"/>
                        </a:lnSpc>
                        <a:spcAft>
                          <a:spcPts val="1000"/>
                        </a:spcAft>
                      </a:pPr>
                      <a:r>
                        <a:rPr lang="it-IT" sz="1300" b="1" dirty="0">
                          <a:solidFill>
                            <a:srgbClr val="002060"/>
                          </a:solidFill>
                          <a:latin typeface="Calibri"/>
                          <a:ea typeface="Calibri"/>
                          <a:cs typeface="Times New Roman"/>
                        </a:rPr>
                        <a:t>Differenze nel punteggio rispetto a scuole con contesto socio-economico e culturale simile (ESCS)</a:t>
                      </a:r>
                    </a:p>
                  </a:txBody>
                  <a:tcPr marL="68580" marR="68580" marT="0" marB="0">
                    <a:solidFill>
                      <a:schemeClr val="accent5">
                        <a:lumMod val="40000"/>
                        <a:lumOff val="60000"/>
                      </a:schemeClr>
                    </a:solidFill>
                  </a:tcPr>
                </a:tc>
                <a:tc>
                  <a:txBody>
                    <a:bodyPr/>
                    <a:lstStyle/>
                    <a:p>
                      <a:pPr>
                        <a:lnSpc>
                          <a:spcPct val="115000"/>
                        </a:lnSpc>
                        <a:spcAft>
                          <a:spcPts val="1000"/>
                        </a:spcAft>
                      </a:pPr>
                      <a:r>
                        <a:rPr lang="it-IT" sz="1300" b="1" dirty="0">
                          <a:solidFill>
                            <a:srgbClr val="002060"/>
                          </a:solidFill>
                          <a:latin typeface="Calibri"/>
                          <a:ea typeface="Calibri"/>
                          <a:cs typeface="Times New Roman"/>
                        </a:rPr>
                        <a:t>Ridurre la differenza in negativo (oppure migliorare la differenza in positivo) rispetto a scuole con contesto socio-economico e culturale simile</a:t>
                      </a:r>
                    </a:p>
                  </a:txBody>
                  <a:tcPr marL="68580" marR="68580" marT="0" marB="0">
                    <a:solidFill>
                      <a:schemeClr val="accent5">
                        <a:lumMod val="40000"/>
                        <a:lumOff val="60000"/>
                      </a:schemeClr>
                    </a:solidFill>
                  </a:tcPr>
                </a:tc>
              </a:tr>
              <a:tr h="573874">
                <a:tc>
                  <a:txBody>
                    <a:bodyPr/>
                    <a:lstStyle/>
                    <a:p>
                      <a:pPr algn="ctr">
                        <a:lnSpc>
                          <a:spcPct val="115000"/>
                        </a:lnSpc>
                        <a:spcAft>
                          <a:spcPts val="1000"/>
                        </a:spcAft>
                      </a:pPr>
                      <a:r>
                        <a:rPr lang="it-IT" sz="1600" b="1" dirty="0" smtClean="0">
                          <a:solidFill>
                            <a:srgbClr val="002060"/>
                          </a:solidFill>
                          <a:latin typeface="Calibri"/>
                          <a:ea typeface="Calibri"/>
                          <a:cs typeface="Times New Roman"/>
                        </a:rPr>
                        <a:t>LIVELLI </a:t>
                      </a:r>
                      <a:r>
                        <a:rPr lang="it-IT" sz="1600" b="1" dirty="0" err="1" smtClean="0">
                          <a:solidFill>
                            <a:srgbClr val="002060"/>
                          </a:solidFill>
                          <a:latin typeface="Calibri"/>
                          <a:ea typeface="Calibri"/>
                          <a:cs typeface="Times New Roman"/>
                        </a:rPr>
                        <a:t>DI</a:t>
                      </a:r>
                      <a:r>
                        <a:rPr lang="it-IT" sz="1600" b="1" baseline="0" dirty="0" smtClean="0">
                          <a:solidFill>
                            <a:srgbClr val="002060"/>
                          </a:solidFill>
                          <a:latin typeface="Calibri"/>
                          <a:ea typeface="Calibri"/>
                          <a:cs typeface="Times New Roman"/>
                        </a:rPr>
                        <a:t> </a:t>
                      </a:r>
                      <a:r>
                        <a:rPr lang="it-IT" sz="1600" b="1" dirty="0" smtClean="0">
                          <a:solidFill>
                            <a:srgbClr val="002060"/>
                          </a:solidFill>
                          <a:latin typeface="Calibri"/>
                          <a:ea typeface="Calibri"/>
                          <a:cs typeface="Times New Roman"/>
                        </a:rPr>
                        <a:t>APPRENDIMENTO DEGLI STUDENTI</a:t>
                      </a:r>
                      <a:endParaRPr lang="it-IT" sz="1600" b="1" dirty="0">
                        <a:solidFill>
                          <a:srgbClr val="002060"/>
                        </a:solidFill>
                        <a:latin typeface="Calibri"/>
                        <a:ea typeface="Calibri"/>
                        <a:cs typeface="Times New Roman"/>
                      </a:endParaRPr>
                    </a:p>
                  </a:txBody>
                  <a:tcPr marL="68580" marR="68580" marT="0" marB="0">
                    <a:solidFill>
                      <a:schemeClr val="accent5">
                        <a:lumMod val="40000"/>
                        <a:lumOff val="60000"/>
                      </a:schemeClr>
                    </a:solidFill>
                  </a:tcPr>
                </a:tc>
                <a:tc>
                  <a:txBody>
                    <a:bodyPr/>
                    <a:lstStyle/>
                    <a:p>
                      <a:pPr>
                        <a:lnSpc>
                          <a:spcPct val="115000"/>
                        </a:lnSpc>
                        <a:spcAft>
                          <a:spcPts val="1000"/>
                        </a:spcAft>
                      </a:pPr>
                      <a:r>
                        <a:rPr lang="it-IT" sz="1300" b="1" dirty="0" smtClean="0">
                          <a:solidFill>
                            <a:srgbClr val="002060"/>
                          </a:solidFill>
                          <a:latin typeface="Calibri"/>
                          <a:ea typeface="Calibri"/>
                          <a:cs typeface="Times New Roman"/>
                        </a:rPr>
                        <a:t>Alunni </a:t>
                      </a:r>
                      <a:r>
                        <a:rPr lang="it-IT" sz="1300" b="1" dirty="0">
                          <a:solidFill>
                            <a:srgbClr val="002060"/>
                          </a:solidFill>
                          <a:latin typeface="Calibri"/>
                          <a:ea typeface="Calibri"/>
                          <a:cs typeface="Times New Roman"/>
                        </a:rPr>
                        <a:t>collocati nei diversi livelli in italiano e in matematica</a:t>
                      </a:r>
                    </a:p>
                  </a:txBody>
                  <a:tcPr marL="68580" marR="68580" marT="0" marB="0">
                    <a:solidFill>
                      <a:schemeClr val="accent5">
                        <a:lumMod val="40000"/>
                        <a:lumOff val="60000"/>
                      </a:schemeClr>
                    </a:solidFill>
                  </a:tcPr>
                </a:tc>
                <a:tc>
                  <a:txBody>
                    <a:bodyPr/>
                    <a:lstStyle/>
                    <a:p>
                      <a:pPr>
                        <a:lnSpc>
                          <a:spcPct val="115000"/>
                        </a:lnSpc>
                        <a:spcAft>
                          <a:spcPts val="1000"/>
                        </a:spcAft>
                      </a:pPr>
                      <a:r>
                        <a:rPr lang="it-IT" sz="1300" b="1" dirty="0">
                          <a:solidFill>
                            <a:srgbClr val="002060"/>
                          </a:solidFill>
                          <a:latin typeface="Calibri"/>
                          <a:ea typeface="Calibri"/>
                          <a:cs typeface="Times New Roman"/>
                        </a:rPr>
                        <a:t>Ridurre le percentuali di alunni collocati nei livelli 1 e 2 delle </a:t>
                      </a:r>
                      <a:r>
                        <a:rPr lang="it-IT" sz="1300" b="1" dirty="0" smtClean="0">
                          <a:solidFill>
                            <a:srgbClr val="002060"/>
                          </a:solidFill>
                          <a:latin typeface="Calibri"/>
                          <a:ea typeface="Calibri"/>
                          <a:cs typeface="Times New Roman"/>
                        </a:rPr>
                        <a:t>prove</a:t>
                      </a:r>
                      <a:endParaRPr lang="it-IT" sz="1300" b="1" dirty="0">
                        <a:solidFill>
                          <a:srgbClr val="002060"/>
                        </a:solidFill>
                        <a:latin typeface="Calibri"/>
                        <a:ea typeface="Calibri"/>
                        <a:cs typeface="Times New Roman"/>
                      </a:endParaRPr>
                    </a:p>
                  </a:txBody>
                  <a:tcPr marL="68580" marR="68580" marT="0" marB="0">
                    <a:solidFill>
                      <a:schemeClr val="accent5">
                        <a:lumMod val="40000"/>
                        <a:lumOff val="60000"/>
                      </a:schemeClr>
                    </a:solidFill>
                  </a:tcPr>
                </a:tc>
              </a:tr>
              <a:tr h="370840">
                <a:tc>
                  <a:txBody>
                    <a:bodyPr/>
                    <a:lstStyle/>
                    <a:p>
                      <a:pPr algn="ctr">
                        <a:lnSpc>
                          <a:spcPct val="115000"/>
                        </a:lnSpc>
                        <a:spcAft>
                          <a:spcPts val="1000"/>
                        </a:spcAft>
                      </a:pPr>
                      <a:r>
                        <a:rPr lang="it-IT" sz="1600" b="1" dirty="0" smtClean="0">
                          <a:solidFill>
                            <a:srgbClr val="002060"/>
                          </a:solidFill>
                          <a:latin typeface="Calibri"/>
                          <a:ea typeface="Calibri"/>
                          <a:cs typeface="Times New Roman"/>
                        </a:rPr>
                        <a:t>VARIABILITÀ DEI RISULTATI FRA LE CLASSI</a:t>
                      </a:r>
                      <a:endParaRPr lang="it-IT" sz="1600" b="1" dirty="0">
                        <a:solidFill>
                          <a:srgbClr val="002060"/>
                        </a:solidFill>
                        <a:latin typeface="Calibri"/>
                        <a:ea typeface="Calibri"/>
                        <a:cs typeface="Times New Roman"/>
                      </a:endParaRPr>
                    </a:p>
                  </a:txBody>
                  <a:tcPr marL="68580" marR="68580" marT="0" marB="0">
                    <a:solidFill>
                      <a:schemeClr val="accent5">
                        <a:lumMod val="40000"/>
                        <a:lumOff val="60000"/>
                      </a:schemeClr>
                    </a:solidFill>
                  </a:tcPr>
                </a:tc>
                <a:tc>
                  <a:txBody>
                    <a:bodyPr/>
                    <a:lstStyle/>
                    <a:p>
                      <a:pPr>
                        <a:lnSpc>
                          <a:spcPct val="115000"/>
                        </a:lnSpc>
                        <a:spcAft>
                          <a:spcPts val="1000"/>
                        </a:spcAft>
                      </a:pPr>
                      <a:r>
                        <a:rPr lang="it-IT" sz="1300" b="1" dirty="0" smtClean="0">
                          <a:solidFill>
                            <a:srgbClr val="002060"/>
                          </a:solidFill>
                          <a:latin typeface="Calibri"/>
                          <a:ea typeface="Calibri"/>
                          <a:cs typeface="Times New Roman"/>
                        </a:rPr>
                        <a:t>Varianza </a:t>
                      </a:r>
                      <a:r>
                        <a:rPr lang="it-IT" sz="1300" b="1" dirty="0">
                          <a:solidFill>
                            <a:srgbClr val="002060"/>
                          </a:solidFill>
                          <a:latin typeface="Calibri"/>
                          <a:ea typeface="Calibri"/>
                          <a:cs typeface="Times New Roman"/>
                        </a:rPr>
                        <a:t>interna alle classi e fra le classi</a:t>
                      </a:r>
                    </a:p>
                  </a:txBody>
                  <a:tcPr marL="68580" marR="68580" marT="0" marB="0">
                    <a:solidFill>
                      <a:schemeClr val="accent5">
                        <a:lumMod val="40000"/>
                        <a:lumOff val="60000"/>
                      </a:schemeClr>
                    </a:solidFill>
                  </a:tcPr>
                </a:tc>
                <a:tc>
                  <a:txBody>
                    <a:bodyPr/>
                    <a:lstStyle/>
                    <a:p>
                      <a:pPr>
                        <a:lnSpc>
                          <a:spcPct val="115000"/>
                        </a:lnSpc>
                        <a:spcAft>
                          <a:spcPts val="1000"/>
                        </a:spcAft>
                      </a:pPr>
                      <a:r>
                        <a:rPr lang="it-IT" sz="1300" b="1" dirty="0" smtClean="0">
                          <a:solidFill>
                            <a:srgbClr val="002060"/>
                          </a:solidFill>
                          <a:latin typeface="Calibri"/>
                          <a:ea typeface="Calibri"/>
                          <a:cs typeface="Times New Roman"/>
                        </a:rPr>
                        <a:t>Ridurre </a:t>
                      </a:r>
                      <a:r>
                        <a:rPr lang="it-IT" sz="1300" b="1" dirty="0">
                          <a:solidFill>
                            <a:srgbClr val="002060"/>
                          </a:solidFill>
                          <a:latin typeface="Calibri"/>
                          <a:ea typeface="Calibri"/>
                          <a:cs typeface="Times New Roman"/>
                        </a:rPr>
                        <a:t>la varianza tra le classi</a:t>
                      </a:r>
                    </a:p>
                  </a:txBody>
                  <a:tcPr marL="68580" marR="68580" marT="0" marB="0">
                    <a:solidFill>
                      <a:schemeClr val="accent5">
                        <a:lumMod val="40000"/>
                        <a:lumOff val="60000"/>
                      </a:schemeClr>
                    </a:solidFill>
                  </a:tcPr>
                </a:tc>
              </a:tr>
            </a:tbl>
          </a:graphicData>
        </a:graphic>
      </p:graphicFrame>
    </p:spTree>
    <p:extLst>
      <p:ext uri="{BB962C8B-B14F-4D97-AF65-F5344CB8AC3E}">
        <p14:creationId xmlns:p14="http://schemas.microsoft.com/office/powerpoint/2010/main" val="399663219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5">
              <a:lumMod val="40000"/>
              <a:lumOff val="60000"/>
            </a:schemeClr>
          </a:solidFill>
        </p:spPr>
        <p:txBody>
          <a:bodyPr>
            <a:normAutofit fontScale="90000"/>
          </a:bodyPr>
          <a:lstStyle/>
          <a:p>
            <a:r>
              <a:rPr lang="it-IT" sz="4000" b="1" dirty="0" smtClean="0">
                <a:solidFill>
                  <a:srgbClr val="FF0000"/>
                </a:solidFill>
              </a:rPr>
              <a:t/>
            </a:r>
            <a:br>
              <a:rPr lang="it-IT" sz="4000" b="1" dirty="0" smtClean="0">
                <a:solidFill>
                  <a:srgbClr val="FF0000"/>
                </a:solidFill>
              </a:rPr>
            </a:br>
            <a:r>
              <a:rPr lang="it-IT" sz="3100" b="1" dirty="0" smtClean="0">
                <a:solidFill>
                  <a:srgbClr val="FF0000"/>
                </a:solidFill>
              </a:rPr>
              <a:t>MIGLIORARE GLI ESITI</a:t>
            </a:r>
            <a:br>
              <a:rPr lang="it-IT" sz="3100" b="1" dirty="0" smtClean="0">
                <a:solidFill>
                  <a:srgbClr val="FF0000"/>
                </a:solidFill>
              </a:rPr>
            </a:br>
            <a:r>
              <a:rPr lang="it-IT" sz="3100" b="1" dirty="0" smtClean="0">
                <a:solidFill>
                  <a:srgbClr val="002060"/>
                </a:solidFill>
              </a:rPr>
              <a:t>QUALI ESITI VOGLIAMO MIGLIORARE?</a:t>
            </a:r>
            <a:br>
              <a:rPr lang="it-IT" sz="3100" b="1" dirty="0" smtClean="0">
                <a:solidFill>
                  <a:srgbClr val="002060"/>
                </a:solidFill>
              </a:rPr>
            </a:br>
            <a:endParaRPr lang="it-IT" sz="3100" b="1" dirty="0">
              <a:solidFill>
                <a:srgbClr val="FF0000"/>
              </a:solidFill>
            </a:endParaRPr>
          </a:p>
        </p:txBody>
      </p:sp>
      <p:graphicFrame>
        <p:nvGraphicFramePr>
          <p:cNvPr id="4" name="Segnaposto contenuto 3"/>
          <p:cNvGraphicFramePr>
            <a:graphicFrameLocks noGrp="1"/>
          </p:cNvGraphicFramePr>
          <p:nvPr>
            <p:ph idx="1"/>
          </p:nvPr>
        </p:nvGraphicFramePr>
        <p:xfrm>
          <a:off x="457200" y="1600200"/>
          <a:ext cx="8229600" cy="4612132"/>
        </p:xfrm>
        <a:graphic>
          <a:graphicData uri="http://schemas.openxmlformats.org/drawingml/2006/table">
            <a:tbl>
              <a:tblPr firstRow="1" bandRow="1">
                <a:tableStyleId>{5C22544A-7EE6-4342-B048-85BDC9FD1C3A}</a:tableStyleId>
              </a:tblPr>
              <a:tblGrid>
                <a:gridCol w="2743200"/>
                <a:gridCol w="2743200"/>
                <a:gridCol w="2743200"/>
              </a:tblGrid>
              <a:tr h="370840">
                <a:tc gridSpan="3">
                  <a:txBody>
                    <a:bodyPr/>
                    <a:lstStyle/>
                    <a:p>
                      <a:pPr algn="ctr"/>
                      <a:r>
                        <a:rPr lang="it-IT" dirty="0" smtClean="0">
                          <a:solidFill>
                            <a:srgbClr val="FF0000"/>
                          </a:solidFill>
                        </a:rPr>
                        <a:t>AREA</a:t>
                      </a:r>
                      <a:r>
                        <a:rPr lang="it-IT" baseline="0" dirty="0" smtClean="0">
                          <a:solidFill>
                            <a:srgbClr val="FF0000"/>
                          </a:solidFill>
                        </a:rPr>
                        <a:t> </a:t>
                      </a:r>
                      <a:r>
                        <a:rPr lang="it-IT" sz="1800" b="1" kern="1200" dirty="0" smtClean="0">
                          <a:solidFill>
                            <a:srgbClr val="FF0000"/>
                          </a:solidFill>
                          <a:latin typeface="+mn-lt"/>
                          <a:ea typeface="+mn-ea"/>
                          <a:cs typeface="+mn-cs"/>
                        </a:rPr>
                        <a:t>COMPETENZE CHIAVE E </a:t>
                      </a:r>
                      <a:r>
                        <a:rPr lang="it-IT" sz="1800" b="1" kern="1200" dirty="0" err="1" smtClean="0">
                          <a:solidFill>
                            <a:srgbClr val="FF0000"/>
                          </a:solidFill>
                          <a:latin typeface="+mn-lt"/>
                          <a:ea typeface="+mn-ea"/>
                          <a:cs typeface="+mn-cs"/>
                        </a:rPr>
                        <a:t>DI</a:t>
                      </a:r>
                      <a:r>
                        <a:rPr lang="it-IT" sz="1800" b="1" kern="1200" dirty="0" smtClean="0">
                          <a:solidFill>
                            <a:srgbClr val="FF0000"/>
                          </a:solidFill>
                          <a:latin typeface="+mn-lt"/>
                          <a:ea typeface="+mn-ea"/>
                          <a:cs typeface="+mn-cs"/>
                        </a:rPr>
                        <a:t> CITTADINANZA </a:t>
                      </a:r>
                      <a:endParaRPr lang="it-IT" dirty="0">
                        <a:solidFill>
                          <a:srgbClr val="FF0000"/>
                        </a:solidFill>
                      </a:endParaRPr>
                    </a:p>
                  </a:txBody>
                  <a:tcPr>
                    <a:solidFill>
                      <a:schemeClr val="accent5">
                        <a:lumMod val="40000"/>
                        <a:lumOff val="60000"/>
                      </a:schemeClr>
                    </a:solidFill>
                  </a:tcPr>
                </a:tc>
                <a:tc hMerge="1">
                  <a:txBody>
                    <a:bodyPr/>
                    <a:lstStyle/>
                    <a:p>
                      <a:endParaRPr lang="it-IT" dirty="0"/>
                    </a:p>
                  </a:txBody>
                  <a:tcPr/>
                </a:tc>
                <a:tc hMerge="1">
                  <a:txBody>
                    <a:bodyPr/>
                    <a:lstStyle/>
                    <a:p>
                      <a:endParaRPr lang="it-IT" dirty="0"/>
                    </a:p>
                  </a:txBody>
                  <a:tcPr/>
                </a:tc>
              </a:tr>
              <a:tr h="370840">
                <a:tc>
                  <a:txBody>
                    <a:bodyPr/>
                    <a:lstStyle/>
                    <a:p>
                      <a:pPr algn="ctr"/>
                      <a:r>
                        <a:rPr lang="it-IT" b="1" dirty="0" smtClean="0"/>
                        <a:t>INDICATORI</a:t>
                      </a:r>
                      <a:endParaRPr lang="it-IT" b="1" dirty="0"/>
                    </a:p>
                  </a:txBody>
                  <a:tcPr>
                    <a:solidFill>
                      <a:schemeClr val="accent5">
                        <a:lumMod val="40000"/>
                        <a:lumOff val="60000"/>
                      </a:schemeClr>
                    </a:solidFill>
                  </a:tcPr>
                </a:tc>
                <a:tc>
                  <a:txBody>
                    <a:bodyPr/>
                    <a:lstStyle/>
                    <a:p>
                      <a:pPr algn="ctr"/>
                      <a:r>
                        <a:rPr lang="it-IT" b="1" dirty="0" smtClean="0"/>
                        <a:t>DESCRITTORI </a:t>
                      </a:r>
                      <a:endParaRPr lang="it-IT" b="1" dirty="0"/>
                    </a:p>
                  </a:txBody>
                  <a:tcPr>
                    <a:solidFill>
                      <a:schemeClr val="accent5">
                        <a:lumMod val="40000"/>
                        <a:lumOff val="60000"/>
                      </a:schemeClr>
                    </a:solidFill>
                  </a:tcPr>
                </a:tc>
                <a:tc>
                  <a:txBody>
                    <a:bodyPr/>
                    <a:lstStyle/>
                    <a:p>
                      <a:pPr algn="ctr"/>
                      <a:r>
                        <a:rPr lang="it-IT" b="1" dirty="0" smtClean="0"/>
                        <a:t>POSSIBILI</a:t>
                      </a:r>
                      <a:r>
                        <a:rPr lang="it-IT" b="1" baseline="0" dirty="0" smtClean="0"/>
                        <a:t> MIGLIORAMENTI</a:t>
                      </a:r>
                      <a:endParaRPr lang="it-IT" b="1" dirty="0"/>
                    </a:p>
                  </a:txBody>
                  <a:tcPr>
                    <a:solidFill>
                      <a:schemeClr val="accent5">
                        <a:lumMod val="40000"/>
                        <a:lumOff val="60000"/>
                      </a:schemeClr>
                    </a:solidFill>
                  </a:tcPr>
                </a:tc>
              </a:tr>
              <a:tr h="2428074">
                <a:tc>
                  <a:txBody>
                    <a:bodyPr/>
                    <a:lstStyle/>
                    <a:p>
                      <a:pPr algn="ctr">
                        <a:lnSpc>
                          <a:spcPct val="115000"/>
                        </a:lnSpc>
                        <a:spcAft>
                          <a:spcPts val="1000"/>
                        </a:spcAft>
                      </a:pPr>
                      <a:endParaRPr lang="it-IT" sz="1800" kern="1200" dirty="0" smtClean="0">
                        <a:solidFill>
                          <a:srgbClr val="002060"/>
                        </a:solidFill>
                        <a:latin typeface="+mn-lt"/>
                        <a:ea typeface="+mn-ea"/>
                        <a:cs typeface="+mn-cs"/>
                      </a:endParaRPr>
                    </a:p>
                    <a:p>
                      <a:pPr algn="ctr">
                        <a:lnSpc>
                          <a:spcPct val="115000"/>
                        </a:lnSpc>
                        <a:spcAft>
                          <a:spcPts val="1000"/>
                        </a:spcAft>
                      </a:pPr>
                      <a:r>
                        <a:rPr lang="it-IT" sz="1800" b="1" kern="1200" dirty="0" smtClean="0">
                          <a:solidFill>
                            <a:srgbClr val="002060"/>
                          </a:solidFill>
                          <a:latin typeface="+mn-lt"/>
                          <a:ea typeface="+mn-ea"/>
                          <a:cs typeface="+mn-cs"/>
                        </a:rPr>
                        <a:t>A CURA </a:t>
                      </a:r>
                    </a:p>
                    <a:p>
                      <a:pPr algn="ctr">
                        <a:lnSpc>
                          <a:spcPct val="115000"/>
                        </a:lnSpc>
                        <a:spcAft>
                          <a:spcPts val="1000"/>
                        </a:spcAft>
                      </a:pPr>
                      <a:r>
                        <a:rPr lang="it-IT" sz="1800" b="1" kern="1200" dirty="0" smtClean="0">
                          <a:solidFill>
                            <a:srgbClr val="002060"/>
                          </a:solidFill>
                          <a:latin typeface="+mn-lt"/>
                          <a:ea typeface="+mn-ea"/>
                          <a:cs typeface="+mn-cs"/>
                        </a:rPr>
                        <a:t>DELLA SCUOLA</a:t>
                      </a:r>
                    </a:p>
                  </a:txBody>
                  <a:tcPr marL="68580" marR="68580" marT="0" marB="0">
                    <a:solidFill>
                      <a:schemeClr val="accent5">
                        <a:lumMod val="40000"/>
                        <a:lumOff val="60000"/>
                      </a:schemeClr>
                    </a:solidFill>
                  </a:tcPr>
                </a:tc>
                <a:tc>
                  <a:txBody>
                    <a:bodyPr/>
                    <a:lstStyle/>
                    <a:p>
                      <a:pPr marL="0" marR="0" indent="0" algn="ctr" defTabSz="914400" rtl="0" eaLnBrk="1" fontAlgn="auto" latinLnBrk="0" hangingPunct="1">
                        <a:lnSpc>
                          <a:spcPct val="115000"/>
                        </a:lnSpc>
                        <a:spcBef>
                          <a:spcPts val="0"/>
                        </a:spcBef>
                        <a:spcAft>
                          <a:spcPts val="1000"/>
                        </a:spcAft>
                        <a:buClrTx/>
                        <a:buSzTx/>
                        <a:buFontTx/>
                        <a:buNone/>
                        <a:tabLst/>
                        <a:defRPr/>
                      </a:pPr>
                      <a:endParaRPr lang="it-IT" sz="1800" b="1" kern="1200" dirty="0" smtClean="0">
                        <a:solidFill>
                          <a:srgbClr val="002060"/>
                        </a:solidFill>
                        <a:latin typeface="+mn-lt"/>
                        <a:ea typeface="+mn-ea"/>
                        <a:cs typeface="+mn-cs"/>
                      </a:endParaRPr>
                    </a:p>
                    <a:p>
                      <a:pPr marL="0" marR="0" indent="0" algn="ctr" defTabSz="914400" rtl="0" eaLnBrk="1" fontAlgn="auto" latinLnBrk="0" hangingPunct="1">
                        <a:lnSpc>
                          <a:spcPct val="115000"/>
                        </a:lnSpc>
                        <a:spcBef>
                          <a:spcPts val="0"/>
                        </a:spcBef>
                        <a:spcAft>
                          <a:spcPts val="1000"/>
                        </a:spcAft>
                        <a:buClrTx/>
                        <a:buSzTx/>
                        <a:buFontTx/>
                        <a:buNone/>
                        <a:tabLst/>
                        <a:defRPr/>
                      </a:pPr>
                      <a:r>
                        <a:rPr lang="it-IT" sz="1800" b="1" kern="1200" dirty="0" smtClean="0">
                          <a:solidFill>
                            <a:srgbClr val="002060"/>
                          </a:solidFill>
                          <a:latin typeface="+mn-lt"/>
                          <a:ea typeface="+mn-ea"/>
                          <a:cs typeface="+mn-cs"/>
                        </a:rPr>
                        <a:t>A CURA</a:t>
                      </a:r>
                    </a:p>
                    <a:p>
                      <a:pPr marL="0" marR="0" indent="0" algn="ctr" defTabSz="914400" rtl="0" eaLnBrk="1" fontAlgn="auto" latinLnBrk="0" hangingPunct="1">
                        <a:lnSpc>
                          <a:spcPct val="115000"/>
                        </a:lnSpc>
                        <a:spcBef>
                          <a:spcPts val="0"/>
                        </a:spcBef>
                        <a:spcAft>
                          <a:spcPts val="1000"/>
                        </a:spcAft>
                        <a:buClrTx/>
                        <a:buSzTx/>
                        <a:buFontTx/>
                        <a:buNone/>
                        <a:tabLst/>
                        <a:defRPr/>
                      </a:pPr>
                      <a:r>
                        <a:rPr lang="it-IT" sz="1800" b="1" kern="1200" dirty="0" smtClean="0">
                          <a:solidFill>
                            <a:srgbClr val="002060"/>
                          </a:solidFill>
                          <a:latin typeface="+mn-lt"/>
                          <a:ea typeface="+mn-ea"/>
                          <a:cs typeface="+mn-cs"/>
                        </a:rPr>
                        <a:t> DELLA SCUOLA</a:t>
                      </a:r>
                    </a:p>
                    <a:p>
                      <a:pPr algn="ctr">
                        <a:lnSpc>
                          <a:spcPct val="115000"/>
                        </a:lnSpc>
                        <a:spcAft>
                          <a:spcPts val="1000"/>
                        </a:spcAft>
                      </a:pPr>
                      <a:endParaRPr lang="it-IT" sz="1800" b="1" dirty="0">
                        <a:solidFill>
                          <a:srgbClr val="002060"/>
                        </a:solidFill>
                        <a:latin typeface="Calibri"/>
                        <a:ea typeface="Calibri"/>
                        <a:cs typeface="Times New Roman"/>
                      </a:endParaRPr>
                    </a:p>
                  </a:txBody>
                  <a:tcPr marL="68580" marR="68580" marT="0" marB="0">
                    <a:solidFill>
                      <a:schemeClr val="accent5">
                        <a:lumMod val="40000"/>
                        <a:lumOff val="60000"/>
                      </a:schemeClr>
                    </a:solidFill>
                  </a:tcPr>
                </a:tc>
                <a:tc>
                  <a:txBody>
                    <a:bodyPr/>
                    <a:lstStyle/>
                    <a:p>
                      <a:pPr algn="ctr">
                        <a:lnSpc>
                          <a:spcPct val="115000"/>
                        </a:lnSpc>
                        <a:spcAft>
                          <a:spcPts val="1000"/>
                        </a:spcAft>
                      </a:pPr>
                      <a:endParaRPr lang="it-IT" sz="1800" b="1" dirty="0" smtClean="0">
                        <a:solidFill>
                          <a:srgbClr val="002060"/>
                        </a:solidFill>
                        <a:latin typeface="Calibri"/>
                        <a:ea typeface="Calibri"/>
                        <a:cs typeface="Times New Roman"/>
                      </a:endParaRPr>
                    </a:p>
                    <a:p>
                      <a:pPr algn="ctr">
                        <a:lnSpc>
                          <a:spcPct val="115000"/>
                        </a:lnSpc>
                        <a:spcAft>
                          <a:spcPts val="1000"/>
                        </a:spcAft>
                      </a:pPr>
                      <a:r>
                        <a:rPr lang="it-IT" sz="1800" b="1" dirty="0" smtClean="0">
                          <a:solidFill>
                            <a:srgbClr val="002060"/>
                          </a:solidFill>
                          <a:latin typeface="Calibri"/>
                          <a:ea typeface="Calibri"/>
                          <a:cs typeface="Times New Roman"/>
                        </a:rPr>
                        <a:t>MIGLIORARE</a:t>
                      </a:r>
                      <a:r>
                        <a:rPr lang="it-IT" sz="1800" b="1" baseline="0" dirty="0" smtClean="0">
                          <a:solidFill>
                            <a:srgbClr val="002060"/>
                          </a:solidFill>
                          <a:latin typeface="Calibri"/>
                          <a:ea typeface="Calibri"/>
                          <a:cs typeface="Times New Roman"/>
                        </a:rPr>
                        <a:t> IL LIVELLO NELLA COMPETENZA/    NELLE COMPETENZE </a:t>
                      </a:r>
                    </a:p>
                    <a:p>
                      <a:pPr algn="ctr">
                        <a:lnSpc>
                          <a:spcPct val="115000"/>
                        </a:lnSpc>
                        <a:spcAft>
                          <a:spcPts val="1000"/>
                        </a:spcAft>
                      </a:pPr>
                      <a:r>
                        <a:rPr lang="it-IT" sz="1800" b="1" baseline="0" dirty="0" err="1" smtClean="0">
                          <a:solidFill>
                            <a:srgbClr val="002060"/>
                          </a:solidFill>
                          <a:latin typeface="Calibri"/>
                          <a:ea typeface="Calibri"/>
                          <a:cs typeface="Times New Roman"/>
                        </a:rPr>
                        <a:t>…………</a:t>
                      </a:r>
                      <a:endParaRPr lang="it-IT" sz="1800" b="1" dirty="0" smtClean="0">
                        <a:solidFill>
                          <a:srgbClr val="002060"/>
                        </a:solidFill>
                        <a:latin typeface="Calibri"/>
                        <a:ea typeface="Calibri"/>
                        <a:cs typeface="Times New Roman"/>
                      </a:endParaRPr>
                    </a:p>
                    <a:p>
                      <a:pPr algn="ctr">
                        <a:lnSpc>
                          <a:spcPct val="115000"/>
                        </a:lnSpc>
                        <a:spcAft>
                          <a:spcPts val="1000"/>
                        </a:spcAft>
                      </a:pPr>
                      <a:endParaRPr lang="it-IT" sz="1800" b="1" dirty="0" smtClean="0">
                        <a:solidFill>
                          <a:srgbClr val="002060"/>
                        </a:solidFill>
                        <a:latin typeface="Calibri"/>
                        <a:ea typeface="Calibri"/>
                        <a:cs typeface="Times New Roman"/>
                      </a:endParaRPr>
                    </a:p>
                    <a:p>
                      <a:pPr algn="ctr">
                        <a:lnSpc>
                          <a:spcPct val="115000"/>
                        </a:lnSpc>
                        <a:spcAft>
                          <a:spcPts val="1000"/>
                        </a:spcAft>
                      </a:pPr>
                      <a:endParaRPr lang="it-IT" sz="1800" b="1" dirty="0" smtClean="0">
                        <a:solidFill>
                          <a:srgbClr val="002060"/>
                        </a:solidFill>
                        <a:latin typeface="Calibri"/>
                        <a:ea typeface="Calibri"/>
                        <a:cs typeface="Times New Roman"/>
                      </a:endParaRPr>
                    </a:p>
                    <a:p>
                      <a:pPr algn="ctr">
                        <a:lnSpc>
                          <a:spcPct val="115000"/>
                        </a:lnSpc>
                        <a:spcAft>
                          <a:spcPts val="1000"/>
                        </a:spcAft>
                      </a:pPr>
                      <a:endParaRPr lang="it-IT" sz="1800" b="1" dirty="0" smtClean="0">
                        <a:solidFill>
                          <a:srgbClr val="002060"/>
                        </a:solidFill>
                        <a:latin typeface="Calibri"/>
                        <a:ea typeface="Calibri"/>
                        <a:cs typeface="Times New Roman"/>
                      </a:endParaRPr>
                    </a:p>
                    <a:p>
                      <a:pPr algn="ctr">
                        <a:lnSpc>
                          <a:spcPct val="115000"/>
                        </a:lnSpc>
                        <a:spcAft>
                          <a:spcPts val="1000"/>
                        </a:spcAft>
                      </a:pPr>
                      <a:endParaRPr lang="it-IT" sz="1800" b="1" dirty="0" smtClean="0">
                        <a:solidFill>
                          <a:srgbClr val="002060"/>
                        </a:solidFill>
                        <a:latin typeface="Calibri"/>
                        <a:ea typeface="Calibri"/>
                        <a:cs typeface="Times New Roman"/>
                      </a:endParaRPr>
                    </a:p>
                  </a:txBody>
                  <a:tcPr marL="68580" marR="68580" marT="0" marB="0">
                    <a:solidFill>
                      <a:schemeClr val="accent5">
                        <a:lumMod val="40000"/>
                        <a:lumOff val="60000"/>
                      </a:schemeClr>
                    </a:solidFill>
                  </a:tcPr>
                </a:tc>
              </a:tr>
            </a:tbl>
          </a:graphicData>
        </a:graphic>
      </p:graphicFrame>
    </p:spTree>
    <p:extLst>
      <p:ext uri="{BB962C8B-B14F-4D97-AF65-F5344CB8AC3E}">
        <p14:creationId xmlns:p14="http://schemas.microsoft.com/office/powerpoint/2010/main" val="180148896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5">
              <a:lumMod val="40000"/>
              <a:lumOff val="60000"/>
            </a:schemeClr>
          </a:solidFill>
        </p:spPr>
        <p:txBody>
          <a:bodyPr>
            <a:normAutofit fontScale="90000"/>
          </a:bodyPr>
          <a:lstStyle/>
          <a:p>
            <a:r>
              <a:rPr lang="it-IT" sz="3100" b="1" dirty="0" smtClean="0">
                <a:solidFill>
                  <a:srgbClr val="FF0000"/>
                </a:solidFill>
              </a:rPr>
              <a:t/>
            </a:r>
            <a:br>
              <a:rPr lang="it-IT" sz="3100" b="1" dirty="0" smtClean="0">
                <a:solidFill>
                  <a:srgbClr val="FF0000"/>
                </a:solidFill>
              </a:rPr>
            </a:br>
            <a:r>
              <a:rPr lang="it-IT" sz="3100" b="1" dirty="0" smtClean="0">
                <a:solidFill>
                  <a:srgbClr val="FF0000"/>
                </a:solidFill>
              </a:rPr>
              <a:t>MIGLIORARE GLI ESITI</a:t>
            </a:r>
            <a:br>
              <a:rPr lang="it-IT" sz="3100" b="1" dirty="0" smtClean="0">
                <a:solidFill>
                  <a:srgbClr val="FF0000"/>
                </a:solidFill>
              </a:rPr>
            </a:br>
            <a:r>
              <a:rPr lang="it-IT" sz="3100" b="1" dirty="0" smtClean="0">
                <a:solidFill>
                  <a:srgbClr val="002060"/>
                </a:solidFill>
              </a:rPr>
              <a:t>QUALI ESITI VOGLIAMO MIGLIORARE?</a:t>
            </a:r>
            <a:br>
              <a:rPr lang="it-IT" sz="3100" b="1" dirty="0" smtClean="0">
                <a:solidFill>
                  <a:srgbClr val="002060"/>
                </a:solidFill>
              </a:rPr>
            </a:br>
            <a:endParaRPr lang="it-IT" sz="3100"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1063180742"/>
              </p:ext>
            </p:extLst>
          </p:nvPr>
        </p:nvGraphicFramePr>
        <p:xfrm>
          <a:off x="457200" y="1600200"/>
          <a:ext cx="8229600" cy="4492128"/>
        </p:xfrm>
        <a:graphic>
          <a:graphicData uri="http://schemas.openxmlformats.org/drawingml/2006/table">
            <a:tbl>
              <a:tblPr firstRow="1" bandRow="1">
                <a:tableStyleId>{5C22544A-7EE6-4342-B048-85BDC9FD1C3A}</a:tableStyleId>
              </a:tblPr>
              <a:tblGrid>
                <a:gridCol w="2743200"/>
                <a:gridCol w="2743200"/>
                <a:gridCol w="2743200"/>
              </a:tblGrid>
              <a:tr h="370840">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dirty="0" smtClean="0">
                          <a:solidFill>
                            <a:srgbClr val="FF0000"/>
                          </a:solidFill>
                        </a:rPr>
                        <a:t>AREA</a:t>
                      </a:r>
                      <a:r>
                        <a:rPr lang="it-IT" baseline="0" dirty="0" smtClean="0">
                          <a:solidFill>
                            <a:srgbClr val="FF0000"/>
                          </a:solidFill>
                        </a:rPr>
                        <a:t> </a:t>
                      </a:r>
                      <a:r>
                        <a:rPr lang="it-IT" sz="1800" b="1" kern="1200" dirty="0" smtClean="0">
                          <a:solidFill>
                            <a:srgbClr val="FF0000"/>
                          </a:solidFill>
                          <a:latin typeface="+mn-lt"/>
                          <a:ea typeface="+mn-ea"/>
                          <a:cs typeface="+mn-cs"/>
                        </a:rPr>
                        <a:t>RISULTATI A DISTANZA</a:t>
                      </a:r>
                      <a:endParaRPr lang="it-IT" dirty="0" smtClean="0">
                        <a:solidFill>
                          <a:srgbClr val="FF0000"/>
                        </a:solidFill>
                      </a:endParaRPr>
                    </a:p>
                  </a:txBody>
                  <a:tcPr>
                    <a:solidFill>
                      <a:schemeClr val="accent5">
                        <a:lumMod val="40000"/>
                        <a:lumOff val="60000"/>
                      </a:schemeClr>
                    </a:solidFill>
                  </a:tcPr>
                </a:tc>
                <a:tc hMerge="1">
                  <a:txBody>
                    <a:bodyPr/>
                    <a:lstStyle/>
                    <a:p>
                      <a:endParaRPr lang="it-IT" dirty="0"/>
                    </a:p>
                  </a:txBody>
                  <a:tcPr>
                    <a:solidFill>
                      <a:schemeClr val="accent5">
                        <a:lumMod val="40000"/>
                        <a:lumOff val="60000"/>
                      </a:schemeClr>
                    </a:solidFill>
                  </a:tcPr>
                </a:tc>
                <a:tc hMerge="1">
                  <a:txBody>
                    <a:bodyPr/>
                    <a:lstStyle/>
                    <a:p>
                      <a:endParaRPr lang="it-IT" dirty="0"/>
                    </a:p>
                  </a:txBody>
                  <a:tcPr>
                    <a:solidFill>
                      <a:schemeClr val="accent5">
                        <a:lumMod val="40000"/>
                        <a:lumOff val="60000"/>
                      </a:schemeClr>
                    </a:solidFill>
                  </a:tcPr>
                </a:tc>
              </a:tr>
              <a:tr h="665872">
                <a:tc>
                  <a:txBody>
                    <a:bodyPr/>
                    <a:lstStyle/>
                    <a:p>
                      <a:pPr algn="ctr"/>
                      <a:r>
                        <a:rPr lang="it-IT" b="1" dirty="0" smtClean="0"/>
                        <a:t>INDICATORI</a:t>
                      </a:r>
                      <a:endParaRPr lang="it-IT" b="1" dirty="0"/>
                    </a:p>
                  </a:txBody>
                  <a:tcPr>
                    <a:solidFill>
                      <a:schemeClr val="accent5">
                        <a:lumMod val="40000"/>
                        <a:lumOff val="60000"/>
                      </a:schemeClr>
                    </a:solidFill>
                  </a:tcPr>
                </a:tc>
                <a:tc>
                  <a:txBody>
                    <a:bodyPr/>
                    <a:lstStyle/>
                    <a:p>
                      <a:pPr algn="ctr"/>
                      <a:r>
                        <a:rPr lang="it-IT" b="1" dirty="0" smtClean="0"/>
                        <a:t>DESCRITTORI </a:t>
                      </a:r>
                      <a:endParaRPr lang="it-IT" b="1" dirty="0"/>
                    </a:p>
                  </a:txBody>
                  <a:tcPr>
                    <a:solidFill>
                      <a:schemeClr val="accent5">
                        <a:lumMod val="40000"/>
                        <a:lumOff val="60000"/>
                      </a:schemeClr>
                    </a:solidFill>
                  </a:tcPr>
                </a:tc>
                <a:tc>
                  <a:txBody>
                    <a:bodyPr/>
                    <a:lstStyle/>
                    <a:p>
                      <a:pPr algn="ctr"/>
                      <a:r>
                        <a:rPr lang="it-IT" b="1" dirty="0" smtClean="0"/>
                        <a:t>POSSIBILI</a:t>
                      </a:r>
                      <a:r>
                        <a:rPr lang="it-IT" b="1" baseline="0" dirty="0" smtClean="0"/>
                        <a:t> MIGLIORAMENTI</a:t>
                      </a:r>
                      <a:endParaRPr lang="it-IT" b="1" dirty="0"/>
                    </a:p>
                  </a:txBody>
                  <a:tcPr>
                    <a:solidFill>
                      <a:schemeClr val="accent5">
                        <a:lumMod val="40000"/>
                        <a:lumOff val="60000"/>
                      </a:schemeClr>
                    </a:solidFill>
                  </a:tcPr>
                </a:tc>
              </a:tr>
              <a:tr h="370840">
                <a:tc>
                  <a:txBody>
                    <a:bodyPr/>
                    <a:lstStyle/>
                    <a:p>
                      <a:pPr algn="ctr">
                        <a:lnSpc>
                          <a:spcPct val="115000"/>
                        </a:lnSpc>
                        <a:spcAft>
                          <a:spcPts val="1000"/>
                        </a:spcAft>
                      </a:pPr>
                      <a:r>
                        <a:rPr lang="it-IT" sz="1800" b="1" dirty="0" smtClean="0">
                          <a:solidFill>
                            <a:srgbClr val="002060"/>
                          </a:solidFill>
                          <a:latin typeface="Calibri"/>
                          <a:ea typeface="Calibri"/>
                          <a:cs typeface="Times New Roman"/>
                        </a:rPr>
                        <a:t>SUCCESSO NEGLI STUDI UNIVERSITARI</a:t>
                      </a:r>
                      <a:endParaRPr lang="it-IT" sz="1800" b="1" dirty="0">
                        <a:solidFill>
                          <a:srgbClr val="002060"/>
                        </a:solidFill>
                        <a:latin typeface="Calibri"/>
                        <a:ea typeface="Calibri"/>
                        <a:cs typeface="Times New Roman"/>
                      </a:endParaRPr>
                    </a:p>
                  </a:txBody>
                  <a:tcPr marL="68580" marR="68580" marT="0" marB="0">
                    <a:solidFill>
                      <a:schemeClr val="accent5">
                        <a:lumMod val="40000"/>
                        <a:lumOff val="60000"/>
                      </a:schemeClr>
                    </a:solidFill>
                  </a:tcPr>
                </a:tc>
                <a:tc>
                  <a:txBody>
                    <a:bodyPr/>
                    <a:lstStyle/>
                    <a:p>
                      <a:pPr>
                        <a:lnSpc>
                          <a:spcPct val="115000"/>
                        </a:lnSpc>
                        <a:spcAft>
                          <a:spcPts val="1000"/>
                        </a:spcAft>
                      </a:pPr>
                      <a:r>
                        <a:rPr lang="it-IT" sz="1400" b="1" dirty="0">
                          <a:solidFill>
                            <a:srgbClr val="002060"/>
                          </a:solidFill>
                          <a:latin typeface="Calibri"/>
                          <a:ea typeface="Calibri"/>
                          <a:cs typeface="Times New Roman"/>
                        </a:rPr>
                        <a:t>Crediti conseguiti dai diplomati nel I e II anno di Università</a:t>
                      </a:r>
                    </a:p>
                  </a:txBody>
                  <a:tcPr marL="68580" marR="68580" marT="0" marB="0">
                    <a:solidFill>
                      <a:schemeClr val="accent5">
                        <a:lumMod val="40000"/>
                        <a:lumOff val="60000"/>
                      </a:schemeClr>
                    </a:solidFill>
                  </a:tcPr>
                </a:tc>
                <a:tc>
                  <a:txBody>
                    <a:bodyPr/>
                    <a:lstStyle/>
                    <a:p>
                      <a:pPr algn="just">
                        <a:lnSpc>
                          <a:spcPct val="115000"/>
                        </a:lnSpc>
                        <a:spcAft>
                          <a:spcPts val="1000"/>
                        </a:spcAft>
                      </a:pPr>
                      <a:endParaRPr lang="it-IT" sz="1400" b="1" dirty="0" smtClean="0">
                        <a:solidFill>
                          <a:srgbClr val="002060"/>
                        </a:solidFill>
                        <a:latin typeface="Calibri"/>
                        <a:ea typeface="Calibri"/>
                        <a:cs typeface="Times New Roman"/>
                      </a:endParaRPr>
                    </a:p>
                  </a:txBody>
                  <a:tcPr marL="68580" marR="68580" marT="0" marB="0">
                    <a:solidFill>
                      <a:schemeClr val="accent5">
                        <a:lumMod val="40000"/>
                        <a:lumOff val="60000"/>
                      </a:schemeClr>
                    </a:solidFill>
                  </a:tcPr>
                </a:tc>
              </a:tr>
              <a:tr h="370840">
                <a:tc rowSpan="4">
                  <a:txBody>
                    <a:bodyPr/>
                    <a:lstStyle/>
                    <a:p>
                      <a:pPr algn="ctr"/>
                      <a:endParaRPr lang="it-IT" sz="1800" b="1" kern="1200" dirty="0" smtClean="0">
                        <a:solidFill>
                          <a:srgbClr val="002060"/>
                        </a:solidFill>
                        <a:latin typeface="+mn-lt"/>
                        <a:ea typeface="+mn-ea"/>
                        <a:cs typeface="+mn-cs"/>
                      </a:endParaRPr>
                    </a:p>
                    <a:p>
                      <a:pPr algn="ctr"/>
                      <a:endParaRPr lang="it-IT" sz="1800" b="1" kern="1200" dirty="0" smtClean="0">
                        <a:solidFill>
                          <a:srgbClr val="002060"/>
                        </a:solidFill>
                        <a:latin typeface="+mn-lt"/>
                        <a:ea typeface="+mn-ea"/>
                        <a:cs typeface="+mn-cs"/>
                      </a:endParaRPr>
                    </a:p>
                    <a:p>
                      <a:pPr algn="ctr"/>
                      <a:r>
                        <a:rPr lang="it-IT" sz="1800" b="1" kern="1200" dirty="0" smtClean="0">
                          <a:solidFill>
                            <a:srgbClr val="002060"/>
                          </a:solidFill>
                          <a:latin typeface="+mn-lt"/>
                          <a:ea typeface="+mn-ea"/>
                          <a:cs typeface="+mn-cs"/>
                        </a:rPr>
                        <a:t>SUCCESSO NEGLI STUDI SECONDARI  </a:t>
                      </a:r>
                      <a:r>
                        <a:rPr lang="it-IT" sz="1800" b="1" kern="1200" dirty="0" err="1" smtClean="0">
                          <a:solidFill>
                            <a:srgbClr val="002060"/>
                          </a:solidFill>
                          <a:latin typeface="+mn-lt"/>
                          <a:ea typeface="+mn-ea"/>
                          <a:cs typeface="+mn-cs"/>
                        </a:rPr>
                        <a:t>DI</a:t>
                      </a:r>
                      <a:r>
                        <a:rPr lang="it-IT" sz="1800" b="1" kern="1200" dirty="0" smtClean="0">
                          <a:solidFill>
                            <a:srgbClr val="002060"/>
                          </a:solidFill>
                          <a:latin typeface="+mn-lt"/>
                          <a:ea typeface="+mn-ea"/>
                          <a:cs typeface="+mn-cs"/>
                        </a:rPr>
                        <a:t> II GRADO</a:t>
                      </a:r>
                      <a:endParaRPr lang="it-IT" sz="1800" b="1" dirty="0">
                        <a:solidFill>
                          <a:srgbClr val="002060"/>
                        </a:solidFill>
                      </a:endParaRPr>
                    </a:p>
                  </a:txBody>
                  <a:tcPr>
                    <a:solidFill>
                      <a:schemeClr val="accent5">
                        <a:lumMod val="40000"/>
                        <a:lumOff val="60000"/>
                      </a:schemeClr>
                    </a:solidFill>
                  </a:tcPr>
                </a:tc>
                <a:tc>
                  <a:txBody>
                    <a:bodyPr/>
                    <a:lstStyle/>
                    <a:p>
                      <a:pPr>
                        <a:lnSpc>
                          <a:spcPct val="115000"/>
                        </a:lnSpc>
                        <a:spcAft>
                          <a:spcPts val="1000"/>
                        </a:spcAft>
                      </a:pPr>
                      <a:r>
                        <a:rPr lang="it-IT" sz="1400" b="1" dirty="0">
                          <a:solidFill>
                            <a:srgbClr val="002060"/>
                          </a:solidFill>
                          <a:latin typeface="Calibri"/>
                          <a:ea typeface="Calibri"/>
                          <a:cs typeface="Times New Roman"/>
                        </a:rPr>
                        <a:t>Consiglio orientativo per tipologia</a:t>
                      </a:r>
                    </a:p>
                  </a:txBody>
                  <a:tcPr marL="68580" marR="68580" marT="0" marB="0">
                    <a:solidFill>
                      <a:schemeClr val="accent5">
                        <a:lumMod val="40000"/>
                        <a:lumOff val="60000"/>
                      </a:schemeClr>
                    </a:solidFill>
                  </a:tcPr>
                </a:tc>
                <a:tc>
                  <a:txBody>
                    <a:bodyPr/>
                    <a:lstStyle/>
                    <a:p>
                      <a:endParaRPr lang="it-IT" sz="1400" b="1" dirty="0">
                        <a:solidFill>
                          <a:srgbClr val="002060"/>
                        </a:solidFill>
                      </a:endParaRPr>
                    </a:p>
                  </a:txBody>
                  <a:tcPr>
                    <a:solidFill>
                      <a:schemeClr val="accent5">
                        <a:lumMod val="40000"/>
                        <a:lumOff val="60000"/>
                      </a:schemeClr>
                    </a:solidFill>
                  </a:tcPr>
                </a:tc>
              </a:tr>
              <a:tr h="370840">
                <a:tc vMerge="1">
                  <a:txBody>
                    <a:bodyPr/>
                    <a:lstStyle/>
                    <a:p>
                      <a:endParaRPr lang="it-IT" dirty="0"/>
                    </a:p>
                  </a:txBody>
                  <a:tcPr>
                    <a:solidFill>
                      <a:schemeClr val="accent5">
                        <a:lumMod val="40000"/>
                        <a:lumOff val="60000"/>
                      </a:schemeClr>
                    </a:solidFill>
                  </a:tcPr>
                </a:tc>
                <a:tc>
                  <a:txBody>
                    <a:bodyPr/>
                    <a:lstStyle/>
                    <a:p>
                      <a:pPr>
                        <a:lnSpc>
                          <a:spcPct val="115000"/>
                        </a:lnSpc>
                        <a:spcAft>
                          <a:spcPts val="1000"/>
                        </a:spcAft>
                      </a:pPr>
                      <a:r>
                        <a:rPr lang="it-IT" sz="1400" b="1" dirty="0">
                          <a:solidFill>
                            <a:srgbClr val="002060"/>
                          </a:solidFill>
                          <a:latin typeface="Calibri"/>
                          <a:ea typeface="Calibri"/>
                          <a:cs typeface="Times New Roman"/>
                        </a:rPr>
                        <a:t>Corrispondenza tra consiglio orientativo e scelta effettuata</a:t>
                      </a:r>
                    </a:p>
                  </a:txBody>
                  <a:tcPr marL="68580" marR="68580" marT="0" marB="0">
                    <a:solidFill>
                      <a:schemeClr val="accent5">
                        <a:lumMod val="40000"/>
                        <a:lumOff val="60000"/>
                      </a:schemeClr>
                    </a:solidFill>
                  </a:tcPr>
                </a:tc>
                <a:tc>
                  <a:txBody>
                    <a:bodyPr/>
                    <a:lstStyle/>
                    <a:p>
                      <a:endParaRPr lang="it-IT" sz="1400" b="1" dirty="0">
                        <a:solidFill>
                          <a:srgbClr val="002060"/>
                        </a:solidFill>
                      </a:endParaRPr>
                    </a:p>
                  </a:txBody>
                  <a:tcPr>
                    <a:solidFill>
                      <a:schemeClr val="accent5">
                        <a:lumMod val="40000"/>
                        <a:lumOff val="60000"/>
                      </a:schemeClr>
                    </a:solidFill>
                  </a:tcPr>
                </a:tc>
              </a:tr>
              <a:tr h="370840">
                <a:tc vMerge="1">
                  <a:txBody>
                    <a:bodyPr/>
                    <a:lstStyle/>
                    <a:p>
                      <a:endParaRPr lang="it-IT" dirty="0"/>
                    </a:p>
                  </a:txBody>
                  <a:tcPr>
                    <a:solidFill>
                      <a:schemeClr val="accent5">
                        <a:lumMod val="40000"/>
                        <a:lumOff val="60000"/>
                      </a:schemeClr>
                    </a:solidFill>
                  </a:tcPr>
                </a:tc>
                <a:tc>
                  <a:txBody>
                    <a:bodyPr/>
                    <a:lstStyle/>
                    <a:p>
                      <a:pPr>
                        <a:lnSpc>
                          <a:spcPct val="115000"/>
                        </a:lnSpc>
                        <a:spcAft>
                          <a:spcPts val="1000"/>
                        </a:spcAft>
                      </a:pPr>
                      <a:r>
                        <a:rPr lang="it-IT" sz="1400" b="1" dirty="0">
                          <a:solidFill>
                            <a:srgbClr val="002060"/>
                          </a:solidFill>
                          <a:latin typeface="Calibri"/>
                          <a:ea typeface="Calibri"/>
                          <a:cs typeface="Times New Roman"/>
                        </a:rPr>
                        <a:t>Promossi al I anno che hanno seguito il consiglio orientativo</a:t>
                      </a:r>
                    </a:p>
                  </a:txBody>
                  <a:tcPr marL="68580" marR="68580" marT="0" marB="0">
                    <a:solidFill>
                      <a:schemeClr val="accent5">
                        <a:lumMod val="40000"/>
                        <a:lumOff val="60000"/>
                      </a:schemeClr>
                    </a:solidFill>
                  </a:tcPr>
                </a:tc>
                <a:tc>
                  <a:txBody>
                    <a:bodyPr/>
                    <a:lstStyle/>
                    <a:p>
                      <a:endParaRPr lang="it-IT" sz="1400" b="1" dirty="0">
                        <a:solidFill>
                          <a:srgbClr val="002060"/>
                        </a:solidFill>
                      </a:endParaRPr>
                    </a:p>
                  </a:txBody>
                  <a:tcPr>
                    <a:solidFill>
                      <a:schemeClr val="accent5">
                        <a:lumMod val="40000"/>
                        <a:lumOff val="60000"/>
                      </a:schemeClr>
                    </a:solidFill>
                  </a:tcPr>
                </a:tc>
              </a:tr>
              <a:tr h="370840">
                <a:tc vMerge="1">
                  <a:txBody>
                    <a:bodyPr/>
                    <a:lstStyle/>
                    <a:p>
                      <a:endParaRPr lang="it-IT" dirty="0"/>
                    </a:p>
                  </a:txBody>
                  <a:tcPr>
                    <a:solidFill>
                      <a:schemeClr val="accent5">
                        <a:lumMod val="40000"/>
                        <a:lumOff val="60000"/>
                      </a:schemeClr>
                    </a:solidFill>
                  </a:tcPr>
                </a:tc>
                <a:tc>
                  <a:txBody>
                    <a:bodyPr/>
                    <a:lstStyle/>
                    <a:p>
                      <a:pPr>
                        <a:lnSpc>
                          <a:spcPct val="115000"/>
                        </a:lnSpc>
                        <a:spcAft>
                          <a:spcPts val="1000"/>
                        </a:spcAft>
                      </a:pPr>
                      <a:r>
                        <a:rPr lang="it-IT" sz="1400" b="1" dirty="0">
                          <a:solidFill>
                            <a:srgbClr val="002060"/>
                          </a:solidFill>
                          <a:latin typeface="Calibri"/>
                          <a:ea typeface="Calibri"/>
                          <a:cs typeface="Times New Roman"/>
                        </a:rPr>
                        <a:t>Promossi al I anno che non hanno seguito il consiglio orientativo</a:t>
                      </a:r>
                    </a:p>
                  </a:txBody>
                  <a:tcPr marL="68580" marR="68580" marT="0" marB="0">
                    <a:solidFill>
                      <a:schemeClr val="accent5">
                        <a:lumMod val="40000"/>
                        <a:lumOff val="60000"/>
                      </a:schemeClr>
                    </a:solidFill>
                  </a:tcPr>
                </a:tc>
                <a:tc>
                  <a:txBody>
                    <a:bodyPr/>
                    <a:lstStyle/>
                    <a:p>
                      <a:endParaRPr lang="it-IT" sz="1400" b="1" dirty="0">
                        <a:solidFill>
                          <a:srgbClr val="002060"/>
                        </a:solidFill>
                      </a:endParaRPr>
                    </a:p>
                  </a:txBody>
                  <a:tcPr>
                    <a:solidFill>
                      <a:schemeClr val="accent5">
                        <a:lumMod val="40000"/>
                        <a:lumOff val="60000"/>
                      </a:schemeClr>
                    </a:solidFill>
                  </a:tcPr>
                </a:tc>
              </a:tr>
              <a:tr h="370840">
                <a:tc>
                  <a:txBody>
                    <a:bodyPr/>
                    <a:lstStyle/>
                    <a:p>
                      <a:pPr algn="ctr">
                        <a:lnSpc>
                          <a:spcPct val="115000"/>
                        </a:lnSpc>
                        <a:spcAft>
                          <a:spcPts val="1000"/>
                        </a:spcAft>
                      </a:pPr>
                      <a:r>
                        <a:rPr lang="it-IT" sz="1800" b="1" dirty="0" smtClean="0">
                          <a:solidFill>
                            <a:srgbClr val="002060"/>
                          </a:solidFill>
                          <a:latin typeface="Calibri"/>
                          <a:ea typeface="Calibri"/>
                          <a:cs typeface="Times New Roman"/>
                        </a:rPr>
                        <a:t>INSERIMENTI NEL MONDO DEL LAVORO</a:t>
                      </a:r>
                      <a:endParaRPr lang="it-IT" sz="1800" b="1" dirty="0">
                        <a:solidFill>
                          <a:srgbClr val="002060"/>
                        </a:solidFill>
                        <a:latin typeface="Calibri"/>
                        <a:ea typeface="Calibri"/>
                        <a:cs typeface="Times New Roman"/>
                      </a:endParaRPr>
                    </a:p>
                  </a:txBody>
                  <a:tcPr marL="68580" marR="68580" marT="0" marB="0">
                    <a:solidFill>
                      <a:schemeClr val="accent5">
                        <a:lumMod val="40000"/>
                        <a:lumOff val="60000"/>
                      </a:schemeClr>
                    </a:solidFill>
                  </a:tcPr>
                </a:tc>
                <a:tc>
                  <a:txBody>
                    <a:bodyPr/>
                    <a:lstStyle/>
                    <a:p>
                      <a:pPr>
                        <a:lnSpc>
                          <a:spcPct val="115000"/>
                        </a:lnSpc>
                        <a:spcAft>
                          <a:spcPts val="1000"/>
                        </a:spcAft>
                      </a:pPr>
                      <a:endParaRPr lang="it-IT" sz="1400" b="1" dirty="0" smtClean="0">
                        <a:solidFill>
                          <a:srgbClr val="002060"/>
                        </a:solidFill>
                        <a:latin typeface="Calibri"/>
                        <a:ea typeface="Calibri"/>
                        <a:cs typeface="Times New Roman"/>
                      </a:endParaRPr>
                    </a:p>
                    <a:p>
                      <a:pPr>
                        <a:lnSpc>
                          <a:spcPct val="115000"/>
                        </a:lnSpc>
                        <a:spcAft>
                          <a:spcPts val="1000"/>
                        </a:spcAft>
                      </a:pPr>
                      <a:r>
                        <a:rPr lang="it-IT" sz="1400" b="1" dirty="0" smtClean="0">
                          <a:solidFill>
                            <a:srgbClr val="002060"/>
                          </a:solidFill>
                          <a:latin typeface="Calibri"/>
                          <a:ea typeface="Calibri"/>
                          <a:cs typeface="Times New Roman"/>
                        </a:rPr>
                        <a:t>Numero </a:t>
                      </a:r>
                      <a:r>
                        <a:rPr lang="it-IT" sz="1400" b="1" dirty="0">
                          <a:solidFill>
                            <a:srgbClr val="002060"/>
                          </a:solidFill>
                          <a:latin typeface="Calibri"/>
                          <a:ea typeface="Calibri"/>
                          <a:cs typeface="Times New Roman"/>
                        </a:rPr>
                        <a:t>inserimenti nel mondo del lavoro</a:t>
                      </a:r>
                    </a:p>
                  </a:txBody>
                  <a:tcPr marL="68580" marR="68580" marT="0" marB="0">
                    <a:solidFill>
                      <a:schemeClr val="accent5">
                        <a:lumMod val="40000"/>
                        <a:lumOff val="60000"/>
                      </a:schemeClr>
                    </a:solidFill>
                  </a:tcPr>
                </a:tc>
                <a:tc>
                  <a:txBody>
                    <a:bodyPr/>
                    <a:lstStyle/>
                    <a:p>
                      <a:pPr>
                        <a:lnSpc>
                          <a:spcPct val="115000"/>
                        </a:lnSpc>
                        <a:spcAft>
                          <a:spcPts val="1000"/>
                        </a:spcAft>
                      </a:pPr>
                      <a:r>
                        <a:rPr lang="it-IT" sz="1400" b="1" dirty="0">
                          <a:solidFill>
                            <a:srgbClr val="002060"/>
                          </a:solidFill>
                          <a:latin typeface="Calibri"/>
                          <a:ea typeface="Calibri"/>
                          <a:cs typeface="Times New Roman"/>
                        </a:rPr>
                        <a:t>Aumentare la percentuale di studenti inseriti nel mondo del lavoro tra coloro che non si iscrivono all’Università</a:t>
                      </a:r>
                    </a:p>
                  </a:txBody>
                  <a:tcPr marL="68580" marR="68580" marT="0" marB="0">
                    <a:solidFill>
                      <a:schemeClr val="accent5">
                        <a:lumMod val="40000"/>
                        <a:lumOff val="60000"/>
                      </a:schemeClr>
                    </a:solidFill>
                  </a:tcPr>
                </a:tc>
              </a:tr>
            </a:tbl>
          </a:graphicData>
        </a:graphic>
      </p:graphicFrame>
    </p:spTree>
    <p:extLst>
      <p:ext uri="{BB962C8B-B14F-4D97-AF65-F5344CB8AC3E}">
        <p14:creationId xmlns:p14="http://schemas.microsoft.com/office/powerpoint/2010/main" val="1745017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5">
              <a:lumMod val="40000"/>
              <a:lumOff val="60000"/>
            </a:schemeClr>
          </a:solidFill>
        </p:spPr>
        <p:txBody>
          <a:bodyPr>
            <a:normAutofit fontScale="90000"/>
          </a:bodyPr>
          <a:lstStyle/>
          <a:p>
            <a:r>
              <a:rPr lang="it-IT" sz="2700" b="1" dirty="0" smtClean="0">
                <a:solidFill>
                  <a:srgbClr val="FF0000"/>
                </a:solidFill>
              </a:rPr>
              <a:t>CONTENUTI SPECIFICI INTRODOTTI DA NORME SUCCESSIVE</a:t>
            </a:r>
            <a:br>
              <a:rPr lang="it-IT" sz="2700" b="1" dirty="0" smtClean="0">
                <a:solidFill>
                  <a:srgbClr val="FF0000"/>
                </a:solidFill>
              </a:rPr>
            </a:br>
            <a:r>
              <a:rPr lang="it-IT" sz="2700" b="1" dirty="0" smtClean="0">
                <a:solidFill>
                  <a:srgbClr val="002060"/>
                </a:solidFill>
              </a:rPr>
              <a:t>LE MODALITÀ </a:t>
            </a:r>
            <a:r>
              <a:rPr lang="it-IT" sz="2700" b="1" dirty="0" err="1" smtClean="0">
                <a:solidFill>
                  <a:srgbClr val="002060"/>
                </a:solidFill>
              </a:rPr>
              <a:t>DI</a:t>
            </a:r>
            <a:r>
              <a:rPr lang="it-IT" sz="2700" b="1" dirty="0" smtClean="0">
                <a:solidFill>
                  <a:srgbClr val="002060"/>
                </a:solidFill>
              </a:rPr>
              <a:t> VALUTAZIONE DEGLI STUDENTI</a:t>
            </a:r>
            <a:endParaRPr lang="it-IT" sz="2700" b="1" dirty="0">
              <a:solidFill>
                <a:srgbClr val="002060"/>
              </a:solidFill>
            </a:endParaRPr>
          </a:p>
        </p:txBody>
      </p:sp>
      <p:sp>
        <p:nvSpPr>
          <p:cNvPr id="3" name="Segnaposto contenuto 2"/>
          <p:cNvSpPr>
            <a:spLocks noGrp="1"/>
          </p:cNvSpPr>
          <p:nvPr>
            <p:ph idx="1"/>
          </p:nvPr>
        </p:nvSpPr>
        <p:spPr>
          <a:solidFill>
            <a:schemeClr val="accent5">
              <a:lumMod val="40000"/>
              <a:lumOff val="60000"/>
            </a:schemeClr>
          </a:solidFill>
        </p:spPr>
        <p:txBody>
          <a:bodyPr>
            <a:noAutofit/>
          </a:bodyPr>
          <a:lstStyle/>
          <a:p>
            <a:pPr marL="0" indent="0">
              <a:spcBef>
                <a:spcPts val="0"/>
              </a:spcBef>
              <a:buNone/>
            </a:pPr>
            <a:r>
              <a:rPr lang="it-IT" sz="1800" b="1" dirty="0" smtClean="0">
                <a:solidFill>
                  <a:srgbClr val="C00000"/>
                </a:solidFill>
              </a:rPr>
              <a:t>DECRETO DEL PRESIDENTE DELLA REPUBBLICA 22 giugno 2009, n. 122</a:t>
            </a:r>
          </a:p>
          <a:p>
            <a:pPr marL="0" indent="0">
              <a:spcBef>
                <a:spcPts val="0"/>
              </a:spcBef>
              <a:buNone/>
            </a:pPr>
            <a:r>
              <a:rPr lang="it-IT" sz="1800" b="1" dirty="0" smtClean="0">
                <a:solidFill>
                  <a:srgbClr val="C00000"/>
                </a:solidFill>
              </a:rPr>
              <a:t>Regolamento recante coordinamento delle norme vigenti per la valutazione degli alunni e ulteriori modalità applicative in materia</a:t>
            </a:r>
          </a:p>
          <a:p>
            <a:pPr>
              <a:buNone/>
            </a:pPr>
            <a:r>
              <a:rPr lang="it-IT" sz="1800" b="1" dirty="0" smtClean="0">
                <a:solidFill>
                  <a:srgbClr val="C00000"/>
                </a:solidFill>
              </a:rPr>
              <a:t>Art. 1 - Oggetto del regolamento - finalità e caratteri della valutazione</a:t>
            </a:r>
          </a:p>
          <a:p>
            <a:pPr>
              <a:buNone/>
            </a:pPr>
            <a:endParaRPr lang="it-IT" sz="1800" b="1" dirty="0" smtClean="0">
              <a:solidFill>
                <a:srgbClr val="C00000"/>
              </a:solidFill>
            </a:endParaRPr>
          </a:p>
          <a:p>
            <a:pPr>
              <a:buNone/>
            </a:pPr>
            <a:r>
              <a:rPr lang="it-IT" sz="2800" b="1" dirty="0" smtClean="0">
                <a:solidFill>
                  <a:srgbClr val="002060"/>
                </a:solidFill>
              </a:rPr>
              <a:t>5. Il collegio dei docenti definisce modalità e criteri per assicurare omogeneità, equità e trasparenza della valutazione, nel rispetto del principio della libertà di insegnamento.                                                      Detti criteri e modalità fanno parte integrante del piano dell'offerta formativa.</a:t>
            </a:r>
          </a:p>
        </p:txBody>
      </p:sp>
    </p:spTree>
    <p:extLst>
      <p:ext uri="{BB962C8B-B14F-4D97-AF65-F5344CB8AC3E}">
        <p14:creationId xmlns:p14="http://schemas.microsoft.com/office/powerpoint/2010/main" val="262287488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64000"/>
          </a:xfrm>
          <a:solidFill>
            <a:schemeClr val="accent5">
              <a:lumMod val="40000"/>
              <a:lumOff val="60000"/>
            </a:schemeClr>
          </a:solidFill>
        </p:spPr>
        <p:txBody>
          <a:bodyPr>
            <a:normAutofit fontScale="90000"/>
          </a:bodyPr>
          <a:lstStyle/>
          <a:p>
            <a:r>
              <a:rPr lang="it-IT" sz="2000" b="1" dirty="0" smtClean="0">
                <a:solidFill>
                  <a:srgbClr val="FF0000"/>
                </a:solidFill>
              </a:rPr>
              <a:t/>
            </a:r>
            <a:br>
              <a:rPr lang="it-IT" sz="2000" b="1" dirty="0" smtClean="0">
                <a:solidFill>
                  <a:srgbClr val="FF0000"/>
                </a:solidFill>
              </a:rPr>
            </a:br>
            <a:r>
              <a:rPr lang="it-IT" sz="2000" b="1" dirty="0" smtClean="0">
                <a:solidFill>
                  <a:srgbClr val="FF0000"/>
                </a:solidFill>
              </a:rPr>
              <a:t>MIGLIORARE I PROCESSI PER MIGLIORARE GLI ESITI</a:t>
            </a:r>
            <a:br>
              <a:rPr lang="it-IT" sz="2000" b="1" dirty="0" smtClean="0">
                <a:solidFill>
                  <a:srgbClr val="FF0000"/>
                </a:solidFill>
              </a:rPr>
            </a:br>
            <a:r>
              <a:rPr lang="it-IT" sz="2000" b="1" dirty="0" smtClean="0">
                <a:solidFill>
                  <a:srgbClr val="002060"/>
                </a:solidFill>
              </a:rPr>
              <a:t>QUALI PRATICHE GESTIONALI E ORGANIZZATIVE VOGLIAMO MIGLIORARE?</a:t>
            </a:r>
            <a:br>
              <a:rPr lang="it-IT" sz="2000" b="1" dirty="0" smtClean="0">
                <a:solidFill>
                  <a:srgbClr val="002060"/>
                </a:solidFill>
              </a:rPr>
            </a:br>
            <a:endParaRPr lang="it-IT" sz="2000" b="1" dirty="0">
              <a:solidFill>
                <a:srgbClr val="002060"/>
              </a:solidFill>
            </a:endParaRPr>
          </a:p>
        </p:txBody>
      </p:sp>
      <p:graphicFrame>
        <p:nvGraphicFramePr>
          <p:cNvPr id="4" name="Segnaposto contenuto 3"/>
          <p:cNvGraphicFramePr>
            <a:graphicFrameLocks noGrp="1"/>
          </p:cNvGraphicFramePr>
          <p:nvPr>
            <p:ph idx="1"/>
          </p:nvPr>
        </p:nvGraphicFramePr>
        <p:xfrm>
          <a:off x="467544" y="1166374"/>
          <a:ext cx="8229600" cy="5433436"/>
        </p:xfrm>
        <a:graphic>
          <a:graphicData uri="http://schemas.openxmlformats.org/drawingml/2006/table">
            <a:tbl>
              <a:tblPr firstRow="1" bandRow="1">
                <a:tableStyleId>{5C22544A-7EE6-4342-B048-85BDC9FD1C3A}</a:tableStyleId>
              </a:tblPr>
              <a:tblGrid>
                <a:gridCol w="4114800"/>
                <a:gridCol w="4114800"/>
              </a:tblGrid>
              <a:tr h="252000">
                <a:tc gridSpan="2">
                  <a:txBody>
                    <a:bodyPr/>
                    <a:lstStyle/>
                    <a:p>
                      <a:pPr algn="ctr"/>
                      <a:r>
                        <a:rPr lang="it-IT" sz="1200" b="1" kern="1200" baseline="0" dirty="0" smtClean="0">
                          <a:solidFill>
                            <a:schemeClr val="tx1"/>
                          </a:solidFill>
                          <a:latin typeface="+mn-lt"/>
                          <a:ea typeface="+mn-ea"/>
                          <a:cs typeface="+mn-cs"/>
                        </a:rPr>
                        <a:t>ORIENTAMENTO STRATEGICO E ORGANIZZAZIONE DELLA SCUOLA </a:t>
                      </a:r>
                      <a:endParaRPr lang="it-IT" sz="1200" dirty="0">
                        <a:solidFill>
                          <a:schemeClr val="tx1"/>
                        </a:solidFill>
                      </a:endParaRPr>
                    </a:p>
                  </a:txBody>
                  <a:tcPr>
                    <a:solidFill>
                      <a:schemeClr val="accent5">
                        <a:lumMod val="40000"/>
                        <a:lumOff val="60000"/>
                      </a:schemeClr>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t-IT" sz="1800" b="1" kern="1200" baseline="0" dirty="0" smtClean="0">
                        <a:solidFill>
                          <a:srgbClr val="002060"/>
                        </a:solidFill>
                        <a:latin typeface="+mn-lt"/>
                        <a:ea typeface="+mn-ea"/>
                        <a:cs typeface="+mn-cs"/>
                      </a:endParaRPr>
                    </a:p>
                  </a:txBody>
                  <a:tcPr>
                    <a:solidFill>
                      <a:schemeClr val="accent5">
                        <a:lumMod val="40000"/>
                        <a:lumOff val="60000"/>
                      </a:schemeClr>
                    </a:solidFill>
                  </a:tcPr>
                </a:tc>
              </a:tr>
              <a:tr h="252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200" b="1" kern="1200" baseline="0" dirty="0" smtClean="0">
                          <a:solidFill>
                            <a:srgbClr val="002060"/>
                          </a:solidFill>
                          <a:latin typeface="+mn-lt"/>
                          <a:ea typeface="+mn-ea"/>
                          <a:cs typeface="+mn-cs"/>
                        </a:rPr>
                        <a:t>MISSIONE E OBIETTIVI PRIORITARI </a:t>
                      </a:r>
                    </a:p>
                  </a:txBody>
                  <a:tcPr>
                    <a:solidFill>
                      <a:schemeClr val="accent5">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t-IT" sz="1200" b="1" i="0" dirty="0" smtClean="0">
                        <a:solidFill>
                          <a:srgbClr val="002060"/>
                        </a:solidFill>
                      </a:endParaRPr>
                    </a:p>
                  </a:txBody>
                  <a:tcPr>
                    <a:solidFill>
                      <a:schemeClr val="accent5">
                        <a:lumMod val="40000"/>
                        <a:lumOff val="60000"/>
                      </a:schemeClr>
                    </a:solidFill>
                  </a:tcPr>
                </a:tc>
              </a:tr>
              <a:tr h="252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200" b="1" kern="1200" baseline="0" dirty="0" smtClean="0">
                          <a:solidFill>
                            <a:srgbClr val="002060"/>
                          </a:solidFill>
                          <a:latin typeface="+mn-lt"/>
                          <a:ea typeface="+mn-ea"/>
                          <a:cs typeface="+mn-cs"/>
                        </a:rPr>
                        <a:t>CONTROLLO DEI PROCESSI </a:t>
                      </a:r>
                    </a:p>
                  </a:txBody>
                  <a:tcPr>
                    <a:solidFill>
                      <a:schemeClr val="accent5">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t-IT" sz="1200" b="1" i="0" dirty="0" smtClean="0">
                        <a:solidFill>
                          <a:srgbClr val="002060"/>
                        </a:solidFill>
                      </a:endParaRPr>
                    </a:p>
                  </a:txBody>
                  <a:tcPr>
                    <a:solidFill>
                      <a:schemeClr val="accent5">
                        <a:lumMod val="40000"/>
                        <a:lumOff val="60000"/>
                      </a:schemeClr>
                    </a:solidFill>
                  </a:tcPr>
                </a:tc>
              </a:tr>
              <a:tr h="828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200" b="1" kern="1200" baseline="0" dirty="0" smtClean="0">
                          <a:solidFill>
                            <a:srgbClr val="002060"/>
                          </a:solidFill>
                          <a:latin typeface="+mn-lt"/>
                          <a:ea typeface="+mn-ea"/>
                          <a:cs typeface="+mn-cs"/>
                        </a:rPr>
                        <a:t>ORGANIZZAZIONE DELLE RISORSE UMANE </a:t>
                      </a:r>
                    </a:p>
                  </a:txBody>
                  <a:tcPr>
                    <a:solidFill>
                      <a:schemeClr val="accent5">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200" b="1" kern="1200" baseline="0" dirty="0" smtClean="0">
                          <a:solidFill>
                            <a:srgbClr val="002060"/>
                          </a:solidFill>
                          <a:latin typeface="+mn-lt"/>
                          <a:ea typeface="+mn-ea"/>
                          <a:cs typeface="+mn-cs"/>
                        </a:rPr>
                        <a:t>Gestione delle funzioni strumentali 	</a:t>
                      </a:r>
                    </a:p>
                    <a:p>
                      <a:pPr marL="0" marR="0" indent="0" algn="l" defTabSz="914400" rtl="0" eaLnBrk="1" fontAlgn="auto" latinLnBrk="0" hangingPunct="1">
                        <a:lnSpc>
                          <a:spcPct val="100000"/>
                        </a:lnSpc>
                        <a:spcBef>
                          <a:spcPts val="0"/>
                        </a:spcBef>
                        <a:spcAft>
                          <a:spcPts val="0"/>
                        </a:spcAft>
                        <a:buClrTx/>
                        <a:buSzTx/>
                        <a:buFontTx/>
                        <a:buNone/>
                        <a:tabLst/>
                        <a:defRPr/>
                      </a:pPr>
                      <a:r>
                        <a:rPr lang="it-IT" sz="1200" b="1" kern="1200" baseline="0" dirty="0" smtClean="0">
                          <a:solidFill>
                            <a:srgbClr val="002060"/>
                          </a:solidFill>
                          <a:latin typeface="+mn-lt"/>
                          <a:ea typeface="+mn-ea"/>
                          <a:cs typeface="+mn-cs"/>
                        </a:rPr>
                        <a:t>Gestione del Fondo di istituto 	</a:t>
                      </a:r>
                    </a:p>
                    <a:p>
                      <a:pPr marL="0" marR="0" indent="0" algn="l" defTabSz="914400" rtl="0" eaLnBrk="1" fontAlgn="auto" latinLnBrk="0" hangingPunct="1">
                        <a:lnSpc>
                          <a:spcPct val="100000"/>
                        </a:lnSpc>
                        <a:spcBef>
                          <a:spcPts val="0"/>
                        </a:spcBef>
                        <a:spcAft>
                          <a:spcPts val="0"/>
                        </a:spcAft>
                        <a:buClrTx/>
                        <a:buSzTx/>
                        <a:buFontTx/>
                        <a:buNone/>
                        <a:tabLst/>
                        <a:defRPr/>
                      </a:pPr>
                      <a:r>
                        <a:rPr lang="it-IT" sz="1200" b="1" kern="1200" baseline="0" dirty="0" smtClean="0">
                          <a:solidFill>
                            <a:srgbClr val="002060"/>
                          </a:solidFill>
                          <a:latin typeface="+mn-lt"/>
                          <a:ea typeface="+mn-ea"/>
                          <a:cs typeface="+mn-cs"/>
                        </a:rPr>
                        <a:t>Processi decisionali 	</a:t>
                      </a:r>
                    </a:p>
                    <a:p>
                      <a:pPr marL="0" marR="0" indent="0" algn="l" defTabSz="914400" rtl="0" eaLnBrk="1" fontAlgn="auto" latinLnBrk="0" hangingPunct="1">
                        <a:lnSpc>
                          <a:spcPct val="100000"/>
                        </a:lnSpc>
                        <a:spcBef>
                          <a:spcPts val="0"/>
                        </a:spcBef>
                        <a:spcAft>
                          <a:spcPts val="0"/>
                        </a:spcAft>
                        <a:buClrTx/>
                        <a:buSzTx/>
                        <a:buFontTx/>
                        <a:buNone/>
                        <a:tabLst/>
                        <a:defRPr/>
                      </a:pPr>
                      <a:r>
                        <a:rPr lang="it-IT" sz="1200" b="1" kern="1200" baseline="0" dirty="0" smtClean="0">
                          <a:solidFill>
                            <a:srgbClr val="002060"/>
                          </a:solidFill>
                          <a:latin typeface="+mn-lt"/>
                          <a:ea typeface="+mn-ea"/>
                          <a:cs typeface="+mn-cs"/>
                        </a:rPr>
                        <a:t>Impatto delle assenze degli insegnanti sull’organizzazione	</a:t>
                      </a:r>
                    </a:p>
                  </a:txBody>
                  <a:tcPr>
                    <a:solidFill>
                      <a:schemeClr val="accent5">
                        <a:lumMod val="40000"/>
                        <a:lumOff val="60000"/>
                      </a:schemeClr>
                    </a:solidFill>
                  </a:tcPr>
                </a:tc>
              </a:tr>
              <a:tr h="468000">
                <a:tc>
                  <a:txBody>
                    <a:bodyPr/>
                    <a:lstStyle/>
                    <a:p>
                      <a:r>
                        <a:rPr lang="it-IT" sz="1200" b="1" kern="1200" baseline="0" dirty="0" smtClean="0">
                          <a:solidFill>
                            <a:srgbClr val="002060"/>
                          </a:solidFill>
                          <a:latin typeface="+mn-lt"/>
                          <a:ea typeface="+mn-ea"/>
                          <a:cs typeface="+mn-cs"/>
                        </a:rPr>
                        <a:t>GESTIONE DELLE RISORSE ECONOMICHE </a:t>
                      </a:r>
                      <a:endParaRPr lang="it-IT" sz="1200" b="1" dirty="0">
                        <a:solidFill>
                          <a:srgbClr val="002060"/>
                        </a:solidFill>
                      </a:endParaRPr>
                    </a:p>
                  </a:txBody>
                  <a:tcPr>
                    <a:solidFill>
                      <a:schemeClr val="accent5">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200" b="1" kern="1200" baseline="0" dirty="0" smtClean="0">
                          <a:solidFill>
                            <a:srgbClr val="002060"/>
                          </a:solidFill>
                          <a:latin typeface="+mn-lt"/>
                          <a:ea typeface="+mn-ea"/>
                          <a:cs typeface="+mn-cs"/>
                        </a:rPr>
                        <a:t>Progetti realizzati 	</a:t>
                      </a:r>
                    </a:p>
                    <a:p>
                      <a:pPr marL="0" marR="0" indent="0" algn="l" defTabSz="914400" rtl="0" eaLnBrk="1" fontAlgn="auto" latinLnBrk="0" hangingPunct="1">
                        <a:lnSpc>
                          <a:spcPct val="100000"/>
                        </a:lnSpc>
                        <a:spcBef>
                          <a:spcPts val="0"/>
                        </a:spcBef>
                        <a:spcAft>
                          <a:spcPts val="0"/>
                        </a:spcAft>
                        <a:buClrTx/>
                        <a:buSzTx/>
                        <a:buFontTx/>
                        <a:buNone/>
                        <a:tabLst/>
                        <a:defRPr/>
                      </a:pPr>
                      <a:r>
                        <a:rPr lang="it-IT" sz="1200" b="1" kern="1200" baseline="0" dirty="0" smtClean="0">
                          <a:solidFill>
                            <a:srgbClr val="002060"/>
                          </a:solidFill>
                          <a:latin typeface="+mn-lt"/>
                          <a:ea typeface="+mn-ea"/>
                          <a:cs typeface="+mn-cs"/>
                        </a:rPr>
                        <a:t>Progetti prioritari </a:t>
                      </a:r>
                      <a:r>
                        <a:rPr lang="it-IT" sz="1200" kern="1200" baseline="0" dirty="0" smtClean="0">
                          <a:solidFill>
                            <a:srgbClr val="002060"/>
                          </a:solidFill>
                          <a:latin typeface="+mn-lt"/>
                          <a:ea typeface="+mn-ea"/>
                          <a:cs typeface="+mn-cs"/>
                        </a:rPr>
                        <a:t>	</a:t>
                      </a:r>
                    </a:p>
                  </a:txBody>
                  <a:tcPr>
                    <a:solidFill>
                      <a:schemeClr val="accent5">
                        <a:lumMod val="40000"/>
                        <a:lumOff val="60000"/>
                      </a:schemeClr>
                    </a:solidFill>
                  </a:tcPr>
                </a:tc>
              </a:tr>
              <a:tr h="252000">
                <a:tc gridSpan="2">
                  <a:txBody>
                    <a:bodyPr/>
                    <a:lstStyle/>
                    <a:p>
                      <a:pPr algn="ctr"/>
                      <a:r>
                        <a:rPr lang="it-IT" sz="1200" b="1" kern="1200" baseline="0" dirty="0" smtClean="0">
                          <a:solidFill>
                            <a:schemeClr val="tx1"/>
                          </a:solidFill>
                          <a:latin typeface="+mn-lt"/>
                          <a:ea typeface="+mn-ea"/>
                          <a:cs typeface="+mn-cs"/>
                        </a:rPr>
                        <a:t>SVILUPPO E VALORIZZAZIONE DELLE RISORSE UMANE </a:t>
                      </a:r>
                    </a:p>
                  </a:txBody>
                  <a:tcPr>
                    <a:solidFill>
                      <a:schemeClr val="accent5">
                        <a:lumMod val="40000"/>
                        <a:lumOff val="60000"/>
                      </a:schemeClr>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t-IT" sz="1400" b="1" kern="1200" baseline="0" dirty="0" smtClean="0">
                        <a:solidFill>
                          <a:srgbClr val="C00000"/>
                        </a:solidFill>
                        <a:latin typeface="+mn-lt"/>
                        <a:ea typeface="+mn-ea"/>
                        <a:cs typeface="+mn-cs"/>
                      </a:endParaRPr>
                    </a:p>
                  </a:txBody>
                  <a:tcPr>
                    <a:solidFill>
                      <a:schemeClr val="accent5">
                        <a:lumMod val="40000"/>
                        <a:lumOff val="60000"/>
                      </a:schemeClr>
                    </a:solidFill>
                  </a:tcPr>
                </a:tc>
              </a:tr>
              <a:tr h="325958">
                <a:tc>
                  <a:txBody>
                    <a:bodyPr/>
                    <a:lstStyle/>
                    <a:p>
                      <a:r>
                        <a:rPr lang="it-IT" sz="1200" b="1" kern="1200" baseline="0" dirty="0" smtClean="0">
                          <a:solidFill>
                            <a:srgbClr val="C00000"/>
                          </a:solidFill>
                          <a:latin typeface="+mn-lt"/>
                          <a:ea typeface="+mn-ea"/>
                          <a:cs typeface="+mn-cs"/>
                        </a:rPr>
                        <a:t>FORMAZIONE </a:t>
                      </a:r>
                    </a:p>
                  </a:txBody>
                  <a:tcPr>
                    <a:solidFill>
                      <a:schemeClr val="accent5">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200" b="1" kern="1200" baseline="0" dirty="0" smtClean="0">
                          <a:solidFill>
                            <a:srgbClr val="C00000"/>
                          </a:solidFill>
                          <a:latin typeface="+mn-lt"/>
                          <a:ea typeface="+mn-ea"/>
                          <a:cs typeface="+mn-cs"/>
                        </a:rPr>
                        <a:t>Offerta di formazione per gli insegnanti </a:t>
                      </a:r>
                    </a:p>
                  </a:txBody>
                  <a:tcPr>
                    <a:solidFill>
                      <a:schemeClr val="accent5">
                        <a:lumMod val="40000"/>
                        <a:lumOff val="60000"/>
                      </a:schemeClr>
                    </a:solidFill>
                  </a:tcPr>
                </a:tc>
              </a:tr>
              <a:tr h="325958">
                <a:tc>
                  <a:txBody>
                    <a:bodyPr/>
                    <a:lstStyle/>
                    <a:p>
                      <a:r>
                        <a:rPr lang="it-IT" sz="1200" b="1" kern="1200" baseline="0" dirty="0" smtClean="0">
                          <a:solidFill>
                            <a:srgbClr val="C00000"/>
                          </a:solidFill>
                          <a:latin typeface="+mn-lt"/>
                          <a:ea typeface="+mn-ea"/>
                          <a:cs typeface="+mn-cs"/>
                        </a:rPr>
                        <a:t>VALORIZZAZIONE DELLE COMPETENZE </a:t>
                      </a:r>
                    </a:p>
                  </a:txBody>
                  <a:tcPr>
                    <a:solidFill>
                      <a:schemeClr val="accent5">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t-IT" sz="1200" b="1" i="0" dirty="0" smtClean="0">
                        <a:solidFill>
                          <a:srgbClr val="C00000"/>
                        </a:solidFill>
                      </a:endParaRPr>
                    </a:p>
                  </a:txBody>
                  <a:tcPr>
                    <a:solidFill>
                      <a:schemeClr val="accent5">
                        <a:lumMod val="40000"/>
                        <a:lumOff val="60000"/>
                      </a:schemeClr>
                    </a:solidFill>
                  </a:tcPr>
                </a:tc>
              </a:tr>
              <a:tr h="468000">
                <a:tc>
                  <a:txBody>
                    <a:bodyPr/>
                    <a:lstStyle/>
                    <a:p>
                      <a:r>
                        <a:rPr lang="it-IT" sz="1200" b="1" kern="1200" baseline="0" dirty="0" smtClean="0">
                          <a:solidFill>
                            <a:srgbClr val="C00000"/>
                          </a:solidFill>
                          <a:latin typeface="+mn-lt"/>
                          <a:ea typeface="+mn-ea"/>
                          <a:cs typeface="+mn-cs"/>
                        </a:rPr>
                        <a:t>COLLABORAZIONE TRA INSEGNANTI </a:t>
                      </a:r>
                    </a:p>
                    <a:p>
                      <a:r>
                        <a:rPr lang="it-IT" sz="1200" i="1" kern="1200" baseline="0" dirty="0" smtClean="0">
                          <a:solidFill>
                            <a:srgbClr val="C00000"/>
                          </a:solidFill>
                          <a:latin typeface="+mn-lt"/>
                          <a:ea typeface="+mn-ea"/>
                          <a:cs typeface="+mn-cs"/>
                        </a:rPr>
                        <a:t>	</a:t>
                      </a:r>
                    </a:p>
                  </a:txBody>
                  <a:tcPr>
                    <a:solidFill>
                      <a:schemeClr val="accent5">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200" b="1" kern="1200" baseline="0" dirty="0" smtClean="0">
                          <a:solidFill>
                            <a:srgbClr val="C00000"/>
                          </a:solidFill>
                          <a:latin typeface="+mn-lt"/>
                          <a:ea typeface="+mn-ea"/>
                          <a:cs typeface="+mn-cs"/>
                        </a:rPr>
                        <a:t>Gruppi di lavoro degli insegnanti 	</a:t>
                      </a:r>
                    </a:p>
                    <a:p>
                      <a:pPr marL="0" marR="0" indent="0" algn="l" defTabSz="914400" rtl="0" eaLnBrk="1" fontAlgn="auto" latinLnBrk="0" hangingPunct="1">
                        <a:lnSpc>
                          <a:spcPct val="100000"/>
                        </a:lnSpc>
                        <a:spcBef>
                          <a:spcPts val="0"/>
                        </a:spcBef>
                        <a:spcAft>
                          <a:spcPts val="0"/>
                        </a:spcAft>
                        <a:buClrTx/>
                        <a:buSzTx/>
                        <a:buFontTx/>
                        <a:buNone/>
                        <a:tabLst/>
                        <a:defRPr/>
                      </a:pPr>
                      <a:r>
                        <a:rPr lang="it-IT" sz="1200" b="1" kern="1200" baseline="0" dirty="0" smtClean="0">
                          <a:solidFill>
                            <a:srgbClr val="C00000"/>
                          </a:solidFill>
                          <a:latin typeface="+mn-lt"/>
                          <a:ea typeface="+mn-ea"/>
                          <a:cs typeface="+mn-cs"/>
                        </a:rPr>
                        <a:t>Confronto tra insegnanti 	</a:t>
                      </a:r>
                    </a:p>
                  </a:txBody>
                  <a:tcPr>
                    <a:solidFill>
                      <a:schemeClr val="accent5">
                        <a:lumMod val="40000"/>
                        <a:lumOff val="60000"/>
                      </a:schemeClr>
                    </a:solidFill>
                  </a:tcPr>
                </a:tc>
              </a:tr>
              <a:tr h="252000">
                <a:tc gridSpan="2">
                  <a:txBody>
                    <a:bodyPr/>
                    <a:lstStyle/>
                    <a:p>
                      <a:pPr algn="ctr"/>
                      <a:r>
                        <a:rPr lang="it-IT" sz="1200" b="1" kern="1200" baseline="0" dirty="0" smtClean="0">
                          <a:solidFill>
                            <a:schemeClr val="tx1"/>
                          </a:solidFill>
                          <a:latin typeface="+mn-lt"/>
                          <a:ea typeface="+mn-ea"/>
                          <a:cs typeface="+mn-cs"/>
                        </a:rPr>
                        <a:t>INTEGRAZIONE CON IL TERRITORIO E RAPPORTI CON LE FAMIGLIE </a:t>
                      </a:r>
                    </a:p>
                  </a:txBody>
                  <a:tcPr>
                    <a:solidFill>
                      <a:schemeClr val="accent5">
                        <a:lumMod val="40000"/>
                        <a:lumOff val="60000"/>
                      </a:schemeClr>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t-IT" sz="1400" b="1" kern="1200" baseline="0" dirty="0" smtClean="0">
                        <a:solidFill>
                          <a:srgbClr val="C00000"/>
                        </a:solidFill>
                        <a:latin typeface="+mn-lt"/>
                        <a:ea typeface="+mn-ea"/>
                        <a:cs typeface="+mn-cs"/>
                      </a:endParaRPr>
                    </a:p>
                  </a:txBody>
                  <a:tcPr>
                    <a:solidFill>
                      <a:schemeClr val="accent5">
                        <a:lumMod val="40000"/>
                        <a:lumOff val="60000"/>
                      </a:schemeClr>
                    </a:solidFill>
                  </a:tcPr>
                </a:tc>
              </a:tr>
              <a:tr h="325958">
                <a:tc>
                  <a:txBody>
                    <a:bodyPr/>
                    <a:lstStyle/>
                    <a:p>
                      <a:r>
                        <a:rPr lang="it-IT" sz="1200" b="1" kern="1200" baseline="0" dirty="0" smtClean="0">
                          <a:solidFill>
                            <a:srgbClr val="002060"/>
                          </a:solidFill>
                          <a:latin typeface="+mn-lt"/>
                          <a:ea typeface="+mn-ea"/>
                          <a:cs typeface="+mn-cs"/>
                        </a:rPr>
                        <a:t>COLLABORAZIONE CON IL TERRITORIO </a:t>
                      </a:r>
                    </a:p>
                  </a:txBody>
                  <a:tcPr>
                    <a:solidFill>
                      <a:schemeClr val="accent5">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200" b="1" kern="1200" baseline="0" dirty="0" smtClean="0">
                          <a:solidFill>
                            <a:srgbClr val="002060"/>
                          </a:solidFill>
                          <a:latin typeface="+mn-lt"/>
                          <a:ea typeface="+mn-ea"/>
                          <a:cs typeface="+mn-cs"/>
                        </a:rPr>
                        <a:t>Reti di scuole 	</a:t>
                      </a:r>
                    </a:p>
                    <a:p>
                      <a:pPr marL="0" marR="0" indent="0" algn="l" defTabSz="914400" rtl="0" eaLnBrk="1" fontAlgn="auto" latinLnBrk="0" hangingPunct="1">
                        <a:lnSpc>
                          <a:spcPct val="100000"/>
                        </a:lnSpc>
                        <a:spcBef>
                          <a:spcPts val="0"/>
                        </a:spcBef>
                        <a:spcAft>
                          <a:spcPts val="0"/>
                        </a:spcAft>
                        <a:buClrTx/>
                        <a:buSzTx/>
                        <a:buFontTx/>
                        <a:buNone/>
                        <a:tabLst/>
                        <a:defRPr/>
                      </a:pPr>
                      <a:r>
                        <a:rPr lang="it-IT" sz="1200" b="1" kern="1200" baseline="0" dirty="0" smtClean="0">
                          <a:solidFill>
                            <a:srgbClr val="002060"/>
                          </a:solidFill>
                          <a:latin typeface="+mn-lt"/>
                          <a:ea typeface="+mn-ea"/>
                          <a:cs typeface="+mn-cs"/>
                        </a:rPr>
                        <a:t>Accordi formalizzati 	</a:t>
                      </a:r>
                    </a:p>
                    <a:p>
                      <a:pPr marL="0" marR="0" indent="0" algn="l" defTabSz="914400" rtl="0" eaLnBrk="1" fontAlgn="auto" latinLnBrk="0" hangingPunct="1">
                        <a:lnSpc>
                          <a:spcPct val="100000"/>
                        </a:lnSpc>
                        <a:spcBef>
                          <a:spcPts val="0"/>
                        </a:spcBef>
                        <a:spcAft>
                          <a:spcPts val="0"/>
                        </a:spcAft>
                        <a:buClrTx/>
                        <a:buSzTx/>
                        <a:buFontTx/>
                        <a:buNone/>
                        <a:tabLst/>
                        <a:defRPr/>
                      </a:pPr>
                      <a:r>
                        <a:rPr lang="it-IT" sz="1200" b="1" kern="1200" baseline="0" dirty="0" smtClean="0">
                          <a:solidFill>
                            <a:srgbClr val="002060"/>
                          </a:solidFill>
                          <a:latin typeface="+mn-lt"/>
                          <a:ea typeface="+mn-ea"/>
                          <a:cs typeface="+mn-cs"/>
                        </a:rPr>
                        <a:t>Raccordo scuola-territorio 	</a:t>
                      </a:r>
                    </a:p>
                    <a:p>
                      <a:pPr marL="0" marR="0" indent="0" algn="l" defTabSz="914400" rtl="0" eaLnBrk="1" fontAlgn="auto" latinLnBrk="0" hangingPunct="1">
                        <a:lnSpc>
                          <a:spcPct val="100000"/>
                        </a:lnSpc>
                        <a:spcBef>
                          <a:spcPts val="0"/>
                        </a:spcBef>
                        <a:spcAft>
                          <a:spcPts val="0"/>
                        </a:spcAft>
                        <a:buClrTx/>
                        <a:buSzTx/>
                        <a:buFontTx/>
                        <a:buNone/>
                        <a:tabLst/>
                        <a:defRPr/>
                      </a:pPr>
                      <a:r>
                        <a:rPr lang="it-IT" sz="1200" b="1" kern="1200" baseline="0" dirty="0" smtClean="0">
                          <a:solidFill>
                            <a:srgbClr val="002060"/>
                          </a:solidFill>
                          <a:latin typeface="+mn-lt"/>
                          <a:ea typeface="+mn-ea"/>
                          <a:cs typeface="+mn-cs"/>
                        </a:rPr>
                        <a:t>Raccordo scuola e lavoro 	</a:t>
                      </a:r>
                    </a:p>
                  </a:txBody>
                  <a:tcPr>
                    <a:solidFill>
                      <a:schemeClr val="accent5">
                        <a:lumMod val="40000"/>
                        <a:lumOff val="60000"/>
                      </a:schemeClr>
                    </a:solidFill>
                  </a:tcPr>
                </a:tc>
              </a:tr>
              <a:tr h="325958">
                <a:tc>
                  <a:txBody>
                    <a:bodyPr/>
                    <a:lstStyle/>
                    <a:p>
                      <a:r>
                        <a:rPr lang="it-IT" sz="1200" b="1" kern="1200" baseline="0" dirty="0" smtClean="0">
                          <a:solidFill>
                            <a:srgbClr val="002060"/>
                          </a:solidFill>
                          <a:latin typeface="+mn-lt"/>
                          <a:ea typeface="+mn-ea"/>
                          <a:cs typeface="+mn-cs"/>
                        </a:rPr>
                        <a:t>COINVOLGIMENTO DELLE FAMIGLIE </a:t>
                      </a:r>
                    </a:p>
                  </a:txBody>
                  <a:tcPr>
                    <a:solidFill>
                      <a:schemeClr val="accent5">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200" b="1" kern="1200" baseline="0" dirty="0" smtClean="0">
                          <a:solidFill>
                            <a:srgbClr val="002060"/>
                          </a:solidFill>
                          <a:latin typeface="+mn-lt"/>
                          <a:ea typeface="+mn-ea"/>
                          <a:cs typeface="+mn-cs"/>
                        </a:rPr>
                        <a:t>Partecipazione formale dei genitori 	</a:t>
                      </a:r>
                    </a:p>
                    <a:p>
                      <a:pPr marL="0" marR="0" indent="0" algn="l" defTabSz="914400" rtl="0" eaLnBrk="1" fontAlgn="auto" latinLnBrk="0" hangingPunct="1">
                        <a:lnSpc>
                          <a:spcPct val="100000"/>
                        </a:lnSpc>
                        <a:spcBef>
                          <a:spcPts val="0"/>
                        </a:spcBef>
                        <a:spcAft>
                          <a:spcPts val="0"/>
                        </a:spcAft>
                        <a:buClrTx/>
                        <a:buSzTx/>
                        <a:buFontTx/>
                        <a:buNone/>
                        <a:tabLst/>
                        <a:defRPr/>
                      </a:pPr>
                      <a:r>
                        <a:rPr lang="it-IT" sz="1200" b="1" kern="1200" baseline="0" dirty="0" smtClean="0">
                          <a:solidFill>
                            <a:srgbClr val="002060"/>
                          </a:solidFill>
                          <a:latin typeface="+mn-lt"/>
                          <a:ea typeface="+mn-ea"/>
                          <a:cs typeface="+mn-cs"/>
                        </a:rPr>
                        <a:t>Partecipazione informale dei genitori 	</a:t>
                      </a:r>
                    </a:p>
                    <a:p>
                      <a:pPr marL="0" marR="0" indent="0" algn="l" defTabSz="914400" rtl="0" eaLnBrk="1" fontAlgn="auto" latinLnBrk="0" hangingPunct="1">
                        <a:lnSpc>
                          <a:spcPct val="100000"/>
                        </a:lnSpc>
                        <a:spcBef>
                          <a:spcPts val="0"/>
                        </a:spcBef>
                        <a:spcAft>
                          <a:spcPts val="0"/>
                        </a:spcAft>
                        <a:buClrTx/>
                        <a:buSzTx/>
                        <a:buFontTx/>
                        <a:buNone/>
                        <a:tabLst/>
                        <a:defRPr/>
                      </a:pPr>
                      <a:r>
                        <a:rPr lang="it-IT" sz="1200" b="1" kern="1200" baseline="0" dirty="0" smtClean="0">
                          <a:solidFill>
                            <a:srgbClr val="002060"/>
                          </a:solidFill>
                          <a:latin typeface="+mn-lt"/>
                          <a:ea typeface="+mn-ea"/>
                          <a:cs typeface="+mn-cs"/>
                        </a:rPr>
                        <a:t>Partecipazione finanziaria dei genitori 	</a:t>
                      </a:r>
                    </a:p>
                    <a:p>
                      <a:pPr marL="0" marR="0" indent="0" algn="l" defTabSz="914400" rtl="0" eaLnBrk="1" fontAlgn="auto" latinLnBrk="0" hangingPunct="1">
                        <a:lnSpc>
                          <a:spcPct val="100000"/>
                        </a:lnSpc>
                        <a:spcBef>
                          <a:spcPts val="0"/>
                        </a:spcBef>
                        <a:spcAft>
                          <a:spcPts val="0"/>
                        </a:spcAft>
                        <a:buClrTx/>
                        <a:buSzTx/>
                        <a:buFontTx/>
                        <a:buNone/>
                        <a:tabLst/>
                        <a:defRPr/>
                      </a:pPr>
                      <a:r>
                        <a:rPr lang="it-IT" sz="1200" b="1" kern="1200" baseline="0" dirty="0" smtClean="0">
                          <a:solidFill>
                            <a:srgbClr val="002060"/>
                          </a:solidFill>
                          <a:latin typeface="+mn-lt"/>
                          <a:ea typeface="+mn-ea"/>
                          <a:cs typeface="+mn-cs"/>
                        </a:rPr>
                        <a:t>Capacità della scuola di coinvolgere i genitori 	</a:t>
                      </a:r>
                    </a:p>
                  </a:txBody>
                  <a:tcPr>
                    <a:solidFill>
                      <a:schemeClr val="accent5">
                        <a:lumMod val="40000"/>
                        <a:lumOff val="60000"/>
                      </a:schemeClr>
                    </a:solidFill>
                  </a:tcPr>
                </a:tc>
              </a:tr>
            </a:tbl>
          </a:graphicData>
        </a:graphic>
      </p:graphicFrame>
    </p:spTree>
    <p:extLst>
      <p:ext uri="{BB962C8B-B14F-4D97-AF65-F5344CB8AC3E}">
        <p14:creationId xmlns:p14="http://schemas.microsoft.com/office/powerpoint/2010/main" val="351738841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64000"/>
          </a:xfrm>
          <a:solidFill>
            <a:schemeClr val="accent5">
              <a:lumMod val="40000"/>
              <a:lumOff val="60000"/>
            </a:schemeClr>
          </a:solidFill>
        </p:spPr>
        <p:txBody>
          <a:bodyPr>
            <a:normAutofit fontScale="90000"/>
          </a:bodyPr>
          <a:lstStyle/>
          <a:p>
            <a:r>
              <a:rPr lang="it-IT" sz="2000" b="1" dirty="0" smtClean="0">
                <a:solidFill>
                  <a:srgbClr val="FF0000"/>
                </a:solidFill>
              </a:rPr>
              <a:t/>
            </a:r>
            <a:br>
              <a:rPr lang="it-IT" sz="2000" b="1" dirty="0" smtClean="0">
                <a:solidFill>
                  <a:srgbClr val="FF0000"/>
                </a:solidFill>
              </a:rPr>
            </a:br>
            <a:r>
              <a:rPr lang="it-IT" sz="2000" b="1" dirty="0" smtClean="0">
                <a:solidFill>
                  <a:srgbClr val="FF0000"/>
                </a:solidFill>
              </a:rPr>
              <a:t>MIGLIORARE I PROCESSI PER MIGLIORARE GLI ESITI</a:t>
            </a:r>
            <a:br>
              <a:rPr lang="it-IT" sz="2000" b="1" dirty="0" smtClean="0">
                <a:solidFill>
                  <a:srgbClr val="FF0000"/>
                </a:solidFill>
              </a:rPr>
            </a:br>
            <a:r>
              <a:rPr lang="it-IT" sz="2000" b="1" dirty="0" smtClean="0">
                <a:solidFill>
                  <a:srgbClr val="002060"/>
                </a:solidFill>
              </a:rPr>
              <a:t>QUALI PRATICHE EDUCATIVE E DIDATTICHE VOGLIAMO MIGLIORARE?</a:t>
            </a:r>
            <a:br>
              <a:rPr lang="it-IT" sz="2000" b="1" dirty="0" smtClean="0">
                <a:solidFill>
                  <a:srgbClr val="002060"/>
                </a:solidFill>
              </a:rPr>
            </a:br>
            <a:endParaRPr lang="it-IT" sz="2000" b="1" dirty="0">
              <a:solidFill>
                <a:srgbClr val="002060"/>
              </a:solidFill>
            </a:endParaRPr>
          </a:p>
        </p:txBody>
      </p:sp>
      <p:graphicFrame>
        <p:nvGraphicFramePr>
          <p:cNvPr id="4" name="Segnaposto contenuto 3"/>
          <p:cNvGraphicFramePr>
            <a:graphicFrameLocks noGrp="1"/>
          </p:cNvGraphicFramePr>
          <p:nvPr>
            <p:ph idx="1"/>
          </p:nvPr>
        </p:nvGraphicFramePr>
        <p:xfrm>
          <a:off x="467544" y="1340770"/>
          <a:ext cx="8157592" cy="4782345"/>
        </p:xfrm>
        <a:graphic>
          <a:graphicData uri="http://schemas.openxmlformats.org/drawingml/2006/table">
            <a:tbl>
              <a:tblPr firstRow="1" bandRow="1">
                <a:tableStyleId>{5C22544A-7EE6-4342-B048-85BDC9FD1C3A}</a:tableStyleId>
              </a:tblPr>
              <a:tblGrid>
                <a:gridCol w="4078796"/>
                <a:gridCol w="4078796"/>
              </a:tblGrid>
              <a:tr h="284524">
                <a:tc gridSpan="2">
                  <a:txBody>
                    <a:bodyPr/>
                    <a:lstStyle/>
                    <a:p>
                      <a:pPr algn="ctr"/>
                      <a:r>
                        <a:rPr lang="it-IT" sz="1200" b="1" kern="1200" baseline="0" dirty="0" smtClean="0">
                          <a:solidFill>
                            <a:schemeClr val="tx1"/>
                          </a:solidFill>
                          <a:latin typeface="+mn-lt"/>
                          <a:ea typeface="+mn-ea"/>
                          <a:cs typeface="+mn-cs"/>
                        </a:rPr>
                        <a:t>CURRICOLO, PROGETTAZIONE E VALUTAZIONE </a:t>
                      </a:r>
                      <a:endParaRPr lang="it-IT" sz="1400" dirty="0">
                        <a:solidFill>
                          <a:schemeClr val="tx1"/>
                        </a:solidFill>
                      </a:endParaRPr>
                    </a:p>
                  </a:txBody>
                  <a:tcPr>
                    <a:solidFill>
                      <a:schemeClr val="accent5">
                        <a:lumMod val="40000"/>
                        <a:lumOff val="60000"/>
                      </a:schemeClr>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t-IT" sz="1800" b="1" kern="1200" baseline="0" dirty="0" smtClean="0">
                        <a:solidFill>
                          <a:srgbClr val="002060"/>
                        </a:solidFill>
                        <a:latin typeface="+mn-lt"/>
                        <a:ea typeface="+mn-ea"/>
                        <a:cs typeface="+mn-cs"/>
                      </a:endParaRPr>
                    </a:p>
                  </a:txBody>
                  <a:tcPr>
                    <a:solidFill>
                      <a:schemeClr val="accent5">
                        <a:lumMod val="40000"/>
                        <a:lumOff val="60000"/>
                      </a:schemeClr>
                    </a:solidFill>
                  </a:tcPr>
                </a:tc>
              </a:tr>
              <a:tr h="47420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200" b="1" kern="1200" baseline="0" dirty="0" smtClean="0">
                          <a:solidFill>
                            <a:srgbClr val="002060"/>
                          </a:solidFill>
                          <a:latin typeface="+mn-lt"/>
                          <a:ea typeface="+mn-ea"/>
                          <a:cs typeface="+mn-cs"/>
                        </a:rPr>
                        <a:t>CURRICOLO E OFFERTA FORMATIVA </a:t>
                      </a:r>
                    </a:p>
                  </a:txBody>
                  <a:tcPr>
                    <a:solidFill>
                      <a:schemeClr val="accent5">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200" b="1" kern="1200" baseline="0" dirty="0" smtClean="0">
                          <a:solidFill>
                            <a:srgbClr val="002060"/>
                          </a:solidFill>
                          <a:latin typeface="+mn-lt"/>
                          <a:ea typeface="+mn-ea"/>
                          <a:cs typeface="+mn-cs"/>
                        </a:rPr>
                        <a:t>Curricolo 	</a:t>
                      </a:r>
                    </a:p>
                    <a:p>
                      <a:pPr marL="0" marR="0" indent="0" algn="l" defTabSz="914400" rtl="0" eaLnBrk="1" fontAlgn="auto" latinLnBrk="0" hangingPunct="1">
                        <a:lnSpc>
                          <a:spcPct val="100000"/>
                        </a:lnSpc>
                        <a:spcBef>
                          <a:spcPts val="0"/>
                        </a:spcBef>
                        <a:spcAft>
                          <a:spcPts val="0"/>
                        </a:spcAft>
                        <a:buClrTx/>
                        <a:buSzTx/>
                        <a:buFontTx/>
                        <a:buNone/>
                        <a:tabLst/>
                        <a:defRPr/>
                      </a:pPr>
                      <a:r>
                        <a:rPr lang="it-IT" sz="1200" b="1" kern="1200" baseline="0" dirty="0" smtClean="0">
                          <a:solidFill>
                            <a:srgbClr val="002060"/>
                          </a:solidFill>
                          <a:latin typeface="+mn-lt"/>
                          <a:ea typeface="+mn-ea"/>
                          <a:cs typeface="+mn-cs"/>
                        </a:rPr>
                        <a:t>Politiche scolastiche di istituto </a:t>
                      </a:r>
                    </a:p>
                  </a:txBody>
                  <a:tcPr>
                    <a:solidFill>
                      <a:schemeClr val="accent5">
                        <a:lumMod val="40000"/>
                        <a:lumOff val="60000"/>
                      </a:schemeClr>
                    </a:solidFill>
                  </a:tcPr>
                </a:tc>
              </a:tr>
              <a:tr h="2845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200" b="1" kern="1200" baseline="0" dirty="0" smtClean="0">
                          <a:solidFill>
                            <a:srgbClr val="002060"/>
                          </a:solidFill>
                          <a:latin typeface="+mn-lt"/>
                          <a:ea typeface="+mn-ea"/>
                          <a:cs typeface="+mn-cs"/>
                        </a:rPr>
                        <a:t>PROGETTAZIONE DIDATTICA </a:t>
                      </a:r>
                    </a:p>
                  </a:txBody>
                  <a:tcPr>
                    <a:solidFill>
                      <a:schemeClr val="accent5">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200" b="1" kern="1200" baseline="0" dirty="0" smtClean="0">
                          <a:solidFill>
                            <a:srgbClr val="002060"/>
                          </a:solidFill>
                          <a:latin typeface="+mn-lt"/>
                          <a:ea typeface="+mn-ea"/>
                          <a:cs typeface="+mn-cs"/>
                        </a:rPr>
                        <a:t>Progettazione didattica </a:t>
                      </a:r>
                    </a:p>
                  </a:txBody>
                  <a:tcPr>
                    <a:solidFill>
                      <a:schemeClr val="accent5">
                        <a:lumMod val="40000"/>
                        <a:lumOff val="60000"/>
                      </a:schemeClr>
                    </a:solidFill>
                  </a:tcPr>
                </a:tc>
              </a:tr>
              <a:tr h="2845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200" b="1" kern="1200" baseline="0" dirty="0" smtClean="0">
                          <a:solidFill>
                            <a:srgbClr val="002060"/>
                          </a:solidFill>
                          <a:latin typeface="+mn-lt"/>
                          <a:ea typeface="+mn-ea"/>
                          <a:cs typeface="+mn-cs"/>
                        </a:rPr>
                        <a:t>VALUTAZIONE DEGLI STUDENTI </a:t>
                      </a:r>
                    </a:p>
                  </a:txBody>
                  <a:tcPr>
                    <a:solidFill>
                      <a:schemeClr val="accent5">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200" b="1" kern="1200" baseline="0" dirty="0" smtClean="0">
                          <a:solidFill>
                            <a:srgbClr val="002060"/>
                          </a:solidFill>
                          <a:latin typeface="+mn-lt"/>
                          <a:ea typeface="+mn-ea"/>
                          <a:cs typeface="+mn-cs"/>
                        </a:rPr>
                        <a:t>Presenza di prove strutturate per classi parallele </a:t>
                      </a:r>
                    </a:p>
                  </a:txBody>
                  <a:tcPr>
                    <a:solidFill>
                      <a:schemeClr val="accent5">
                        <a:lumMod val="40000"/>
                        <a:lumOff val="60000"/>
                      </a:schemeClr>
                    </a:solidFill>
                  </a:tcPr>
                </a:tc>
              </a:tr>
              <a:tr h="284524">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200" b="1" kern="1200" baseline="0" dirty="0" smtClean="0">
                          <a:solidFill>
                            <a:schemeClr val="tx1"/>
                          </a:solidFill>
                          <a:latin typeface="+mn-lt"/>
                          <a:ea typeface="+mn-ea"/>
                          <a:cs typeface="+mn-cs"/>
                        </a:rPr>
                        <a:t>AMBIENTE </a:t>
                      </a:r>
                      <a:r>
                        <a:rPr lang="it-IT" sz="1200" b="1" kern="1200" baseline="0" dirty="0" err="1" smtClean="0">
                          <a:solidFill>
                            <a:schemeClr val="tx1"/>
                          </a:solidFill>
                          <a:latin typeface="+mn-lt"/>
                          <a:ea typeface="+mn-ea"/>
                          <a:cs typeface="+mn-cs"/>
                        </a:rPr>
                        <a:t>DI</a:t>
                      </a:r>
                      <a:r>
                        <a:rPr lang="it-IT" sz="1200" b="1" kern="1200" baseline="0" dirty="0" smtClean="0">
                          <a:solidFill>
                            <a:schemeClr val="tx1"/>
                          </a:solidFill>
                          <a:latin typeface="+mn-lt"/>
                          <a:ea typeface="+mn-ea"/>
                          <a:cs typeface="+mn-cs"/>
                        </a:rPr>
                        <a:t> APPRENDIMENTO </a:t>
                      </a:r>
                      <a:endParaRPr lang="it-IT" sz="1400" b="1" kern="1200" baseline="0" dirty="0" smtClean="0">
                        <a:solidFill>
                          <a:schemeClr val="tx1"/>
                        </a:solidFill>
                        <a:latin typeface="+mn-lt"/>
                        <a:ea typeface="+mn-ea"/>
                        <a:cs typeface="+mn-cs"/>
                      </a:endParaRPr>
                    </a:p>
                  </a:txBody>
                  <a:tcPr>
                    <a:solidFill>
                      <a:schemeClr val="accent5">
                        <a:lumMod val="40000"/>
                        <a:lumOff val="60000"/>
                      </a:schemeClr>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t-IT" sz="1400" b="1" kern="1200" baseline="0" dirty="0" smtClean="0">
                        <a:solidFill>
                          <a:srgbClr val="C00000"/>
                        </a:solidFill>
                        <a:latin typeface="+mn-lt"/>
                        <a:ea typeface="+mn-ea"/>
                        <a:cs typeface="+mn-cs"/>
                      </a:endParaRPr>
                    </a:p>
                  </a:txBody>
                  <a:tcPr>
                    <a:solidFill>
                      <a:schemeClr val="accent5">
                        <a:lumMod val="40000"/>
                        <a:lumOff val="60000"/>
                      </a:schemeClr>
                    </a:solidFill>
                  </a:tcPr>
                </a:tc>
              </a:tr>
              <a:tr h="474207">
                <a:tc>
                  <a:txBody>
                    <a:bodyPr/>
                    <a:lstStyle/>
                    <a:p>
                      <a:r>
                        <a:rPr lang="it-IT" sz="1200" b="1" kern="1200" baseline="0" dirty="0" smtClean="0">
                          <a:solidFill>
                            <a:srgbClr val="C00000"/>
                          </a:solidFill>
                          <a:latin typeface="+mn-lt"/>
                          <a:ea typeface="+mn-ea"/>
                          <a:cs typeface="+mn-cs"/>
                        </a:rPr>
                        <a:t>DIMENSIONE ORGANIZZATIVA </a:t>
                      </a:r>
                    </a:p>
                  </a:txBody>
                  <a:tcPr>
                    <a:solidFill>
                      <a:schemeClr val="accent5">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200" b="1" kern="1200" baseline="0" dirty="0" smtClean="0">
                          <a:solidFill>
                            <a:srgbClr val="C00000"/>
                          </a:solidFill>
                          <a:latin typeface="+mn-lt"/>
                          <a:ea typeface="+mn-ea"/>
                          <a:cs typeface="+mn-cs"/>
                        </a:rPr>
                        <a:t>Durata delle lezioni 	</a:t>
                      </a:r>
                    </a:p>
                    <a:p>
                      <a:pPr marL="0" marR="0" indent="0" algn="l" defTabSz="914400" rtl="0" eaLnBrk="1" fontAlgn="auto" latinLnBrk="0" hangingPunct="1">
                        <a:lnSpc>
                          <a:spcPct val="100000"/>
                        </a:lnSpc>
                        <a:spcBef>
                          <a:spcPts val="0"/>
                        </a:spcBef>
                        <a:spcAft>
                          <a:spcPts val="0"/>
                        </a:spcAft>
                        <a:buClrTx/>
                        <a:buSzTx/>
                        <a:buFontTx/>
                        <a:buNone/>
                        <a:tabLst/>
                        <a:defRPr/>
                      </a:pPr>
                      <a:r>
                        <a:rPr lang="it-IT" sz="1200" b="1" kern="1200" baseline="0" dirty="0" smtClean="0">
                          <a:solidFill>
                            <a:srgbClr val="C00000"/>
                          </a:solidFill>
                          <a:latin typeface="+mn-lt"/>
                          <a:ea typeface="+mn-ea"/>
                          <a:cs typeface="+mn-cs"/>
                        </a:rPr>
                        <a:t>Organizzazione oraria </a:t>
                      </a:r>
                    </a:p>
                  </a:txBody>
                  <a:tcPr>
                    <a:solidFill>
                      <a:schemeClr val="accent5">
                        <a:lumMod val="40000"/>
                        <a:lumOff val="60000"/>
                      </a:schemeClr>
                    </a:solidFill>
                  </a:tcPr>
                </a:tc>
              </a:tr>
              <a:tr h="284524">
                <a:tc>
                  <a:txBody>
                    <a:bodyPr/>
                    <a:lstStyle/>
                    <a:p>
                      <a:r>
                        <a:rPr lang="it-IT" sz="1200" b="1" kern="1200" baseline="0" dirty="0" smtClean="0">
                          <a:solidFill>
                            <a:srgbClr val="C00000"/>
                          </a:solidFill>
                          <a:latin typeface="+mn-lt"/>
                          <a:ea typeface="+mn-ea"/>
                          <a:cs typeface="+mn-cs"/>
                        </a:rPr>
                        <a:t>DIMENSIONE METODOLOGICA </a:t>
                      </a:r>
                    </a:p>
                  </a:txBody>
                  <a:tcPr>
                    <a:solidFill>
                      <a:schemeClr val="accent5">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200" b="1" kern="1200" baseline="0" dirty="0" smtClean="0">
                          <a:solidFill>
                            <a:srgbClr val="C00000"/>
                          </a:solidFill>
                          <a:latin typeface="+mn-lt"/>
                          <a:ea typeface="+mn-ea"/>
                          <a:cs typeface="+mn-cs"/>
                        </a:rPr>
                        <a:t>Attività e strategie didattiche </a:t>
                      </a:r>
                      <a:endParaRPr lang="it-IT" sz="1200" b="1" i="0" dirty="0" smtClean="0">
                        <a:solidFill>
                          <a:srgbClr val="C00000"/>
                        </a:solidFill>
                      </a:endParaRPr>
                    </a:p>
                  </a:txBody>
                  <a:tcPr>
                    <a:solidFill>
                      <a:schemeClr val="accent5">
                        <a:lumMod val="40000"/>
                        <a:lumOff val="60000"/>
                      </a:schemeClr>
                    </a:solidFill>
                  </a:tcPr>
                </a:tc>
              </a:tr>
              <a:tr h="474207">
                <a:tc>
                  <a:txBody>
                    <a:bodyPr/>
                    <a:lstStyle/>
                    <a:p>
                      <a:r>
                        <a:rPr lang="it-IT" sz="1200" b="1" kern="1200" baseline="0" dirty="0" smtClean="0">
                          <a:solidFill>
                            <a:srgbClr val="C00000"/>
                          </a:solidFill>
                          <a:latin typeface="+mn-lt"/>
                          <a:ea typeface="+mn-ea"/>
                          <a:cs typeface="+mn-cs"/>
                        </a:rPr>
                        <a:t>DIMENSIONE RELAZIONALE 	</a:t>
                      </a:r>
                    </a:p>
                  </a:txBody>
                  <a:tcPr>
                    <a:solidFill>
                      <a:schemeClr val="accent5">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200" b="1" kern="1200" baseline="0" dirty="0" smtClean="0">
                          <a:solidFill>
                            <a:srgbClr val="C00000"/>
                          </a:solidFill>
                          <a:latin typeface="+mn-lt"/>
                          <a:ea typeface="+mn-ea"/>
                          <a:cs typeface="+mn-cs"/>
                        </a:rPr>
                        <a:t>Episodi problematici 	</a:t>
                      </a:r>
                    </a:p>
                    <a:p>
                      <a:pPr marL="0" marR="0" indent="0" algn="l" defTabSz="914400" rtl="0" eaLnBrk="1" fontAlgn="auto" latinLnBrk="0" hangingPunct="1">
                        <a:lnSpc>
                          <a:spcPct val="100000"/>
                        </a:lnSpc>
                        <a:spcBef>
                          <a:spcPts val="0"/>
                        </a:spcBef>
                        <a:spcAft>
                          <a:spcPts val="0"/>
                        </a:spcAft>
                        <a:buClrTx/>
                        <a:buSzTx/>
                        <a:buFontTx/>
                        <a:buNone/>
                        <a:tabLst/>
                        <a:defRPr/>
                      </a:pPr>
                      <a:r>
                        <a:rPr lang="it-IT" sz="1200" b="1" kern="1200" baseline="0" dirty="0" smtClean="0">
                          <a:solidFill>
                            <a:srgbClr val="C00000"/>
                          </a:solidFill>
                          <a:latin typeface="+mn-lt"/>
                          <a:ea typeface="+mn-ea"/>
                          <a:cs typeface="+mn-cs"/>
                        </a:rPr>
                        <a:t>Clima scolastico 	</a:t>
                      </a:r>
                    </a:p>
                  </a:txBody>
                  <a:tcPr>
                    <a:solidFill>
                      <a:schemeClr val="accent5">
                        <a:lumMod val="40000"/>
                        <a:lumOff val="60000"/>
                      </a:schemeClr>
                    </a:solidFill>
                  </a:tcPr>
                </a:tc>
              </a:tr>
              <a:tr h="284524">
                <a:tc gridSpan="2">
                  <a:txBody>
                    <a:bodyPr/>
                    <a:lstStyle/>
                    <a:p>
                      <a:pPr algn="ctr"/>
                      <a:r>
                        <a:rPr lang="it-IT" sz="1200" b="1" kern="1200" baseline="0" dirty="0" smtClean="0">
                          <a:solidFill>
                            <a:schemeClr val="tx1"/>
                          </a:solidFill>
                          <a:latin typeface="+mn-lt"/>
                          <a:ea typeface="+mn-ea"/>
                          <a:cs typeface="+mn-cs"/>
                        </a:rPr>
                        <a:t>INCLUSIONE E DIFFERENZIAZIONE </a:t>
                      </a:r>
                      <a:endParaRPr lang="it-IT" sz="1400" b="1" dirty="0">
                        <a:solidFill>
                          <a:schemeClr val="tx1"/>
                        </a:solidFill>
                      </a:endParaRPr>
                    </a:p>
                  </a:txBody>
                  <a:tcPr>
                    <a:solidFill>
                      <a:schemeClr val="accent5">
                        <a:lumMod val="40000"/>
                        <a:lumOff val="60000"/>
                      </a:schemeClr>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t-IT" sz="1400" b="1" kern="1200" baseline="0" dirty="0" smtClean="0">
                        <a:solidFill>
                          <a:srgbClr val="C00000"/>
                        </a:solidFill>
                        <a:latin typeface="+mn-lt"/>
                        <a:ea typeface="+mn-ea"/>
                        <a:cs typeface="+mn-cs"/>
                      </a:endParaRPr>
                    </a:p>
                  </a:txBody>
                  <a:tcPr>
                    <a:solidFill>
                      <a:schemeClr val="accent5">
                        <a:lumMod val="40000"/>
                        <a:lumOff val="60000"/>
                      </a:schemeClr>
                    </a:solidFill>
                  </a:tcPr>
                </a:tc>
              </a:tr>
              <a:tr h="296791">
                <a:tc>
                  <a:txBody>
                    <a:bodyPr/>
                    <a:lstStyle/>
                    <a:p>
                      <a:r>
                        <a:rPr lang="it-IT" sz="1200" b="1" kern="1200" baseline="0" dirty="0" smtClean="0">
                          <a:solidFill>
                            <a:srgbClr val="002060"/>
                          </a:solidFill>
                          <a:latin typeface="+mn-lt"/>
                          <a:ea typeface="+mn-ea"/>
                          <a:cs typeface="+mn-cs"/>
                        </a:rPr>
                        <a:t>INCLUSIONE</a:t>
                      </a:r>
                    </a:p>
                  </a:txBody>
                  <a:tcPr>
                    <a:solidFill>
                      <a:schemeClr val="accent5">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200" b="1" kern="1200" baseline="0" dirty="0" smtClean="0">
                          <a:solidFill>
                            <a:srgbClr val="002060"/>
                          </a:solidFill>
                          <a:latin typeface="+mn-lt"/>
                          <a:ea typeface="+mn-ea"/>
                          <a:cs typeface="+mn-cs"/>
                        </a:rPr>
                        <a:t>Attività di inclusione </a:t>
                      </a:r>
                    </a:p>
                  </a:txBody>
                  <a:tcPr>
                    <a:solidFill>
                      <a:schemeClr val="accent5">
                        <a:lumMod val="40000"/>
                        <a:lumOff val="60000"/>
                      </a:schemeClr>
                    </a:solidFill>
                  </a:tcPr>
                </a:tc>
              </a:tr>
              <a:tr h="474207">
                <a:tc>
                  <a:txBody>
                    <a:bodyPr/>
                    <a:lstStyle/>
                    <a:p>
                      <a:r>
                        <a:rPr lang="it-IT" sz="1200" b="1" kern="1200" baseline="0" dirty="0" smtClean="0">
                          <a:solidFill>
                            <a:srgbClr val="002060"/>
                          </a:solidFill>
                          <a:latin typeface="+mn-lt"/>
                          <a:ea typeface="+mn-ea"/>
                          <a:cs typeface="+mn-cs"/>
                        </a:rPr>
                        <a:t>RECUPERO E POTENZIAMENTO </a:t>
                      </a:r>
                    </a:p>
                  </a:txBody>
                  <a:tcPr>
                    <a:solidFill>
                      <a:schemeClr val="accent5">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200" b="1" kern="1200" baseline="0" dirty="0" smtClean="0">
                          <a:solidFill>
                            <a:srgbClr val="002060"/>
                          </a:solidFill>
                          <a:latin typeface="+mn-lt"/>
                          <a:ea typeface="+mn-ea"/>
                          <a:cs typeface="+mn-cs"/>
                        </a:rPr>
                        <a:t>Attività di recupero 	</a:t>
                      </a:r>
                    </a:p>
                    <a:p>
                      <a:pPr marL="0" marR="0" indent="0" algn="l" defTabSz="914400" rtl="0" eaLnBrk="1" fontAlgn="auto" latinLnBrk="0" hangingPunct="1">
                        <a:lnSpc>
                          <a:spcPct val="100000"/>
                        </a:lnSpc>
                        <a:spcBef>
                          <a:spcPts val="0"/>
                        </a:spcBef>
                        <a:spcAft>
                          <a:spcPts val="0"/>
                        </a:spcAft>
                        <a:buClrTx/>
                        <a:buSzTx/>
                        <a:buFontTx/>
                        <a:buNone/>
                        <a:tabLst/>
                        <a:defRPr/>
                      </a:pPr>
                      <a:r>
                        <a:rPr lang="it-IT" sz="1200" b="1" kern="1200" baseline="0" dirty="0" smtClean="0">
                          <a:solidFill>
                            <a:srgbClr val="002060"/>
                          </a:solidFill>
                          <a:latin typeface="+mn-lt"/>
                          <a:ea typeface="+mn-ea"/>
                          <a:cs typeface="+mn-cs"/>
                        </a:rPr>
                        <a:t>Attività di potenziamento 	</a:t>
                      </a:r>
                    </a:p>
                  </a:txBody>
                  <a:tcPr>
                    <a:solidFill>
                      <a:schemeClr val="accent5">
                        <a:lumMod val="40000"/>
                        <a:lumOff val="60000"/>
                      </a:schemeClr>
                    </a:solidFill>
                  </a:tcPr>
                </a:tc>
              </a:tr>
              <a:tr h="296791">
                <a:tc gridSpan="2">
                  <a:txBody>
                    <a:bodyPr/>
                    <a:lstStyle/>
                    <a:p>
                      <a:pPr algn="ctr"/>
                      <a:r>
                        <a:rPr lang="it-IT" sz="1200" b="1" kern="1200" baseline="0" dirty="0" smtClean="0">
                          <a:solidFill>
                            <a:schemeClr val="tx1"/>
                          </a:solidFill>
                          <a:latin typeface="+mn-lt"/>
                          <a:ea typeface="+mn-ea"/>
                          <a:cs typeface="+mn-cs"/>
                        </a:rPr>
                        <a:t>CONTINUITÀ E ORIENTAMENTO </a:t>
                      </a:r>
                      <a:endParaRPr lang="it-IT" sz="1400" b="1" kern="1200" baseline="0" dirty="0" smtClean="0">
                        <a:solidFill>
                          <a:schemeClr val="tx1"/>
                        </a:solidFill>
                        <a:latin typeface="+mn-lt"/>
                        <a:ea typeface="+mn-ea"/>
                        <a:cs typeface="+mn-cs"/>
                      </a:endParaRPr>
                    </a:p>
                  </a:txBody>
                  <a:tcPr>
                    <a:solidFill>
                      <a:schemeClr val="accent5">
                        <a:lumMod val="40000"/>
                        <a:lumOff val="60000"/>
                      </a:schemeClr>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t-IT" sz="1200" b="1" kern="1200" baseline="0" dirty="0" smtClean="0">
                        <a:solidFill>
                          <a:srgbClr val="002060"/>
                        </a:solidFill>
                        <a:latin typeface="+mn-lt"/>
                        <a:ea typeface="+mn-ea"/>
                        <a:cs typeface="+mn-cs"/>
                      </a:endParaRPr>
                    </a:p>
                  </a:txBody>
                  <a:tcPr>
                    <a:solidFill>
                      <a:schemeClr val="accent5">
                        <a:lumMod val="40000"/>
                        <a:lumOff val="60000"/>
                      </a:schemeClr>
                    </a:solidFill>
                  </a:tcPr>
                </a:tc>
              </a:tr>
              <a:tr h="296791">
                <a:tc>
                  <a:txBody>
                    <a:bodyPr/>
                    <a:lstStyle/>
                    <a:p>
                      <a:r>
                        <a:rPr lang="it-IT" sz="1200" b="1" kern="1200" baseline="0" dirty="0" smtClean="0">
                          <a:solidFill>
                            <a:srgbClr val="C00000"/>
                          </a:solidFill>
                          <a:latin typeface="+mn-lt"/>
                          <a:ea typeface="+mn-ea"/>
                          <a:cs typeface="+mn-cs"/>
                        </a:rPr>
                        <a:t>CONTINUITÀ</a:t>
                      </a:r>
                      <a:endParaRPr lang="it-IT" sz="1200" b="1" kern="1200" baseline="0" dirty="0" smtClean="0">
                        <a:solidFill>
                          <a:srgbClr val="002060"/>
                        </a:solidFill>
                        <a:latin typeface="+mn-lt"/>
                        <a:ea typeface="+mn-ea"/>
                        <a:cs typeface="+mn-cs"/>
                      </a:endParaRPr>
                    </a:p>
                  </a:txBody>
                  <a:tcPr>
                    <a:solidFill>
                      <a:schemeClr val="accent5">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200" b="1" kern="1200" baseline="0" dirty="0" smtClean="0">
                          <a:solidFill>
                            <a:srgbClr val="C00000"/>
                          </a:solidFill>
                          <a:latin typeface="+mn-lt"/>
                          <a:ea typeface="+mn-ea"/>
                          <a:cs typeface="+mn-cs"/>
                        </a:rPr>
                        <a:t>Attività di continuità </a:t>
                      </a:r>
                      <a:endParaRPr lang="it-IT" sz="1200" b="1" kern="1200" baseline="0" dirty="0" smtClean="0">
                        <a:solidFill>
                          <a:srgbClr val="002060"/>
                        </a:solidFill>
                        <a:latin typeface="+mn-lt"/>
                        <a:ea typeface="+mn-ea"/>
                        <a:cs typeface="+mn-cs"/>
                      </a:endParaRPr>
                    </a:p>
                  </a:txBody>
                  <a:tcPr>
                    <a:solidFill>
                      <a:schemeClr val="accent5">
                        <a:lumMod val="40000"/>
                        <a:lumOff val="60000"/>
                      </a:schemeClr>
                    </a:solidFill>
                  </a:tcPr>
                </a:tc>
              </a:tr>
              <a:tr h="288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200" b="1" kern="1200" baseline="0" dirty="0" smtClean="0">
                          <a:solidFill>
                            <a:srgbClr val="C00000"/>
                          </a:solidFill>
                          <a:latin typeface="+mn-lt"/>
                          <a:ea typeface="+mn-ea"/>
                          <a:cs typeface="+mn-cs"/>
                        </a:rPr>
                        <a:t>ORIENTAMENTO </a:t>
                      </a:r>
                      <a:endParaRPr lang="it-IT" sz="1400" b="1" kern="1200" baseline="0" dirty="0" smtClean="0">
                        <a:solidFill>
                          <a:srgbClr val="C00000"/>
                        </a:solidFill>
                        <a:latin typeface="+mn-lt"/>
                        <a:ea typeface="+mn-ea"/>
                        <a:cs typeface="+mn-cs"/>
                      </a:endParaRPr>
                    </a:p>
                  </a:txBody>
                  <a:tcPr>
                    <a:solidFill>
                      <a:schemeClr val="accent5">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200" b="1" kern="1200" baseline="0" dirty="0" smtClean="0">
                          <a:solidFill>
                            <a:srgbClr val="C00000"/>
                          </a:solidFill>
                          <a:latin typeface="+mn-lt"/>
                          <a:ea typeface="+mn-ea"/>
                          <a:cs typeface="+mn-cs"/>
                        </a:rPr>
                        <a:t>Attività di orientamento 	</a:t>
                      </a:r>
                    </a:p>
                  </a:txBody>
                  <a:tcPr>
                    <a:solidFill>
                      <a:schemeClr val="accent5">
                        <a:lumMod val="40000"/>
                        <a:lumOff val="60000"/>
                      </a:schemeClr>
                    </a:solidFill>
                  </a:tcPr>
                </a:tc>
              </a:tr>
            </a:tbl>
          </a:graphicData>
        </a:graphic>
      </p:graphicFrame>
    </p:spTree>
    <p:extLst>
      <p:ext uri="{BB962C8B-B14F-4D97-AF65-F5344CB8AC3E}">
        <p14:creationId xmlns:p14="http://schemas.microsoft.com/office/powerpoint/2010/main" val="423999160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5">
              <a:lumMod val="40000"/>
              <a:lumOff val="60000"/>
            </a:schemeClr>
          </a:solidFill>
        </p:spPr>
        <p:txBody>
          <a:bodyPr>
            <a:normAutofit fontScale="90000"/>
          </a:bodyPr>
          <a:lstStyle/>
          <a:p>
            <a:r>
              <a:rPr lang="it-IT" sz="3600" b="1" dirty="0" smtClean="0">
                <a:solidFill>
                  <a:srgbClr val="FF0000"/>
                </a:solidFill>
              </a:rPr>
              <a:t>LE PRIORITÀ PER IL MIGLIORAMENTO </a:t>
            </a:r>
            <a:br>
              <a:rPr lang="it-IT" sz="3600" b="1" dirty="0" smtClean="0">
                <a:solidFill>
                  <a:srgbClr val="FF0000"/>
                </a:solidFill>
              </a:rPr>
            </a:br>
            <a:r>
              <a:rPr lang="it-IT" sz="3600" b="1" dirty="0" smtClean="0">
                <a:solidFill>
                  <a:srgbClr val="FF0000"/>
                </a:solidFill>
              </a:rPr>
              <a:t>NEI RAV 2015</a:t>
            </a:r>
            <a:endParaRPr lang="it-IT" sz="3600" b="1" dirty="0">
              <a:solidFill>
                <a:srgbClr val="FF0000"/>
              </a:solidFill>
            </a:endParaRPr>
          </a:p>
        </p:txBody>
      </p:sp>
      <p:sp>
        <p:nvSpPr>
          <p:cNvPr id="3" name="Segnaposto contenuto 2"/>
          <p:cNvSpPr>
            <a:spLocks noGrp="1"/>
          </p:cNvSpPr>
          <p:nvPr>
            <p:ph idx="1"/>
          </p:nvPr>
        </p:nvSpPr>
        <p:spPr>
          <a:solidFill>
            <a:schemeClr val="accent5">
              <a:lumMod val="40000"/>
              <a:lumOff val="60000"/>
            </a:schemeClr>
          </a:solidFill>
        </p:spPr>
        <p:txBody>
          <a:bodyPr>
            <a:normAutofit fontScale="77500" lnSpcReduction="20000"/>
          </a:bodyPr>
          <a:lstStyle/>
          <a:p>
            <a:pPr>
              <a:buNone/>
            </a:pPr>
            <a:r>
              <a:rPr lang="it-IT" b="1" dirty="0" smtClean="0"/>
              <a:t>Per l'area Esiti, il 29,4% delle scuole ha individuato come obiettivo prioritario il miglioramento dei risultati scolastici degli studenti. Seguono il miglioramento dei risultati nelle prove Invalsi (27,8%), il miglioramento delle competenze chiave e di cittadinanza (27,4%), i risultati a distanza (15,4%). </a:t>
            </a:r>
          </a:p>
          <a:p>
            <a:pPr>
              <a:buNone/>
            </a:pPr>
            <a:r>
              <a:rPr lang="it-IT" b="1" dirty="0" smtClean="0">
                <a:solidFill>
                  <a:srgbClr val="006600"/>
                </a:solidFill>
              </a:rPr>
              <a:t>Per l'area Processi, le scuole indicano di voler lavorare soprattutto (22,9%) sul miglioramento del curricolo e della progettazione didattica. Seguono, come priorità di miglioramento, gli ambienti di apprendimento (15,2%), lo sviluppo e la valorizzazione delle risorse umane (14,1%), l'orientamento (13,3%), l'inclusione scolastica (12,7%), l'integrazione con il territorio e il rapporto con le famiglie (11,5%), l'organizzazione della scuola (10,2%). </a:t>
            </a:r>
            <a:endParaRPr lang="it-IT" b="1" dirty="0">
              <a:solidFill>
                <a:srgbClr val="006600"/>
              </a:solidFill>
            </a:endParaRPr>
          </a:p>
        </p:txBody>
      </p:sp>
    </p:spTree>
    <p:extLst>
      <p:ext uri="{BB962C8B-B14F-4D97-AF65-F5344CB8AC3E}">
        <p14:creationId xmlns:p14="http://schemas.microsoft.com/office/powerpoint/2010/main" val="219559489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5">
              <a:lumMod val="40000"/>
              <a:lumOff val="60000"/>
            </a:schemeClr>
          </a:solidFill>
        </p:spPr>
        <p:txBody>
          <a:bodyPr>
            <a:normAutofit fontScale="90000"/>
          </a:bodyPr>
          <a:lstStyle/>
          <a:p>
            <a:r>
              <a:rPr lang="it-IT" sz="2700" b="1" dirty="0" smtClean="0">
                <a:solidFill>
                  <a:srgbClr val="FF0000"/>
                </a:solidFill>
              </a:rPr>
              <a:t>CONTENUTI SPECIFICI INTRODOTTI DALLA LEGGE 107/2015 </a:t>
            </a:r>
            <a:br>
              <a:rPr lang="it-IT" sz="2700" b="1" dirty="0" smtClean="0">
                <a:solidFill>
                  <a:srgbClr val="FF0000"/>
                </a:solidFill>
              </a:rPr>
            </a:br>
            <a:r>
              <a:rPr lang="it-IT" sz="2400" b="1" dirty="0" smtClean="0">
                <a:solidFill>
                  <a:srgbClr val="002060"/>
                </a:solidFill>
              </a:rPr>
              <a:t> I PERCORSI </a:t>
            </a:r>
            <a:r>
              <a:rPr lang="it-IT" sz="2400" b="1" dirty="0" err="1" smtClean="0">
                <a:solidFill>
                  <a:srgbClr val="002060"/>
                </a:solidFill>
              </a:rPr>
              <a:t>DI</a:t>
            </a:r>
            <a:r>
              <a:rPr lang="it-IT" sz="2400" b="1" dirty="0" smtClean="0">
                <a:solidFill>
                  <a:srgbClr val="002060"/>
                </a:solidFill>
              </a:rPr>
              <a:t> ALTERNANZA SCUOLA-LAVORO </a:t>
            </a:r>
            <a:endParaRPr lang="it-IT" sz="2400" b="1" dirty="0">
              <a:solidFill>
                <a:srgbClr val="002060"/>
              </a:solidFill>
            </a:endParaRPr>
          </a:p>
        </p:txBody>
      </p:sp>
      <p:sp>
        <p:nvSpPr>
          <p:cNvPr id="3" name="Segnaposto contenuto 2"/>
          <p:cNvSpPr>
            <a:spLocks noGrp="1"/>
          </p:cNvSpPr>
          <p:nvPr>
            <p:ph idx="1"/>
          </p:nvPr>
        </p:nvSpPr>
        <p:spPr>
          <a:xfrm>
            <a:off x="467544" y="1484784"/>
            <a:ext cx="8229600" cy="5040000"/>
          </a:xfrm>
          <a:solidFill>
            <a:schemeClr val="accent5">
              <a:lumMod val="40000"/>
              <a:lumOff val="60000"/>
            </a:schemeClr>
          </a:solidFill>
        </p:spPr>
        <p:txBody>
          <a:bodyPr>
            <a:noAutofit/>
          </a:bodyPr>
          <a:lstStyle/>
          <a:p>
            <a:pPr marL="0" indent="0">
              <a:spcBef>
                <a:spcPts val="0"/>
              </a:spcBef>
              <a:buNone/>
            </a:pPr>
            <a:r>
              <a:rPr lang="it-IT" sz="2000" b="1" dirty="0" smtClean="0"/>
              <a:t>L. 107/2015 - art. 1, comma 33</a:t>
            </a:r>
          </a:p>
          <a:p>
            <a:pPr marL="0" indent="0">
              <a:spcBef>
                <a:spcPts val="0"/>
              </a:spcBef>
              <a:buNone/>
            </a:pPr>
            <a:endParaRPr lang="it-IT" sz="2000" b="1" dirty="0" smtClean="0">
              <a:solidFill>
                <a:srgbClr val="C00000"/>
              </a:solidFill>
            </a:endParaRPr>
          </a:p>
          <a:p>
            <a:pPr>
              <a:buNone/>
            </a:pPr>
            <a:r>
              <a:rPr lang="it-IT" sz="2200" b="1" dirty="0" smtClean="0">
                <a:solidFill>
                  <a:srgbClr val="002060"/>
                </a:solidFill>
              </a:rPr>
              <a:t>Al fine di incrementare le opportunità di lavoro e le capacità di orientamento degli studenti, i percorsi di alternanza scuola-lavoro di cui al decreto legislativo 15 aprile 2005, n. 77, sono attuati, negli istituti tecnici e professionali, per una durata complessiva, nel secondo biennio e nell'ultimo anno del percorso di studi, di almeno 400 ore e, nei licei, per una durata complessiva di almeno 200 ore nel triennio. </a:t>
            </a:r>
          </a:p>
          <a:p>
            <a:pPr>
              <a:buNone/>
            </a:pPr>
            <a:r>
              <a:rPr lang="it-IT" sz="2200" b="1" dirty="0" smtClean="0">
                <a:solidFill>
                  <a:srgbClr val="002060"/>
                </a:solidFill>
              </a:rPr>
              <a:t>Le disposizioni del primo periodo si applicano a partire dalle classi terze attivate nell'anno scolastico successivo a quello in corso alla data di entrata in vigore della presente legge. </a:t>
            </a:r>
          </a:p>
          <a:p>
            <a:pPr>
              <a:buNone/>
            </a:pPr>
            <a:r>
              <a:rPr lang="it-IT" sz="2200" b="1" dirty="0" smtClean="0">
                <a:solidFill>
                  <a:srgbClr val="FF0000"/>
                </a:solidFill>
              </a:rPr>
              <a:t>I percorsi di alternanza sono inseriti nei piani triennali dell'offerta formativa.</a:t>
            </a:r>
            <a:endParaRPr lang="it-IT" sz="2200" b="1" dirty="0">
              <a:solidFill>
                <a:srgbClr val="FF0000"/>
              </a:solidFill>
            </a:endParaRPr>
          </a:p>
        </p:txBody>
      </p:sp>
    </p:spTree>
    <p:extLst>
      <p:ext uri="{BB962C8B-B14F-4D97-AF65-F5344CB8AC3E}">
        <p14:creationId xmlns:p14="http://schemas.microsoft.com/office/powerpoint/2010/main" val="262287488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5">
              <a:lumMod val="40000"/>
              <a:lumOff val="60000"/>
            </a:schemeClr>
          </a:solidFill>
        </p:spPr>
        <p:txBody>
          <a:bodyPr>
            <a:normAutofit fontScale="90000"/>
          </a:bodyPr>
          <a:lstStyle/>
          <a:p>
            <a:r>
              <a:rPr lang="it-IT" sz="2700" b="1" dirty="0" smtClean="0">
                <a:solidFill>
                  <a:srgbClr val="FF0000"/>
                </a:solidFill>
              </a:rPr>
              <a:t>CONTENUTI SPECIFICI INTRODOTTI DALLA LEGGE 107/2015 </a:t>
            </a:r>
            <a:br>
              <a:rPr lang="it-IT" sz="2700" b="1" dirty="0" smtClean="0">
                <a:solidFill>
                  <a:srgbClr val="FF0000"/>
                </a:solidFill>
              </a:rPr>
            </a:br>
            <a:r>
              <a:rPr lang="it-IT" sz="2700" b="1" dirty="0" smtClean="0">
                <a:solidFill>
                  <a:srgbClr val="002060"/>
                </a:solidFill>
              </a:rPr>
              <a:t>LE AZIONI PER IL PIANO NAZIONALE SCUOLA DIGITALE</a:t>
            </a:r>
            <a:endParaRPr lang="it-IT" sz="2400" b="1" dirty="0"/>
          </a:p>
        </p:txBody>
      </p:sp>
      <p:sp>
        <p:nvSpPr>
          <p:cNvPr id="3" name="Segnaposto contenuto 2"/>
          <p:cNvSpPr>
            <a:spLocks noGrp="1"/>
          </p:cNvSpPr>
          <p:nvPr>
            <p:ph idx="1"/>
          </p:nvPr>
        </p:nvSpPr>
        <p:spPr>
          <a:xfrm>
            <a:off x="467544" y="1484784"/>
            <a:ext cx="8229600" cy="5040000"/>
          </a:xfrm>
          <a:solidFill>
            <a:schemeClr val="accent5">
              <a:lumMod val="40000"/>
              <a:lumOff val="60000"/>
            </a:schemeClr>
          </a:solidFill>
        </p:spPr>
        <p:txBody>
          <a:bodyPr>
            <a:noAutofit/>
          </a:bodyPr>
          <a:lstStyle/>
          <a:p>
            <a:pPr marL="0" indent="0">
              <a:spcBef>
                <a:spcPts val="0"/>
              </a:spcBef>
              <a:buNone/>
            </a:pPr>
            <a:r>
              <a:rPr lang="it-IT" sz="2400" b="1" dirty="0" smtClean="0"/>
              <a:t>L. 107/2015 - art. 1, comma 57</a:t>
            </a:r>
          </a:p>
          <a:p>
            <a:pPr marL="0" indent="0">
              <a:spcBef>
                <a:spcPts val="0"/>
              </a:spcBef>
              <a:buNone/>
            </a:pPr>
            <a:r>
              <a:rPr lang="it-IT" sz="2400" b="1" dirty="0" smtClean="0">
                <a:solidFill>
                  <a:srgbClr val="002060"/>
                </a:solidFill>
              </a:rPr>
              <a:t>A decorrere dall'anno scolastico successivo a quello in corso alla data di entrata in vigore della presente legge, le istituzioni scolastiche promuovono, </a:t>
            </a:r>
            <a:r>
              <a:rPr lang="it-IT" sz="2400" b="1" dirty="0" smtClean="0">
                <a:solidFill>
                  <a:srgbClr val="FF0000"/>
                </a:solidFill>
              </a:rPr>
              <a:t>all'interno dei piani triennali dell'offerta formativa </a:t>
            </a:r>
            <a:r>
              <a:rPr lang="it-IT" sz="2400" b="1" dirty="0" smtClean="0">
                <a:solidFill>
                  <a:srgbClr val="002060"/>
                </a:solidFill>
              </a:rPr>
              <a:t>e in collaborazione con il Ministero dell'istruzione, dell'università e della ricerca,                  </a:t>
            </a:r>
            <a:r>
              <a:rPr lang="it-IT" sz="2400" b="1" dirty="0" smtClean="0">
                <a:solidFill>
                  <a:srgbClr val="FF0000"/>
                </a:solidFill>
              </a:rPr>
              <a:t>azioni coerenti con le finalità, i principi e gli strumenti previsti nel Piano nazionale per la scuola digitale</a:t>
            </a:r>
            <a:r>
              <a:rPr lang="it-IT" sz="2400" b="1" dirty="0" smtClean="0">
                <a:solidFill>
                  <a:srgbClr val="002060"/>
                </a:solidFill>
              </a:rPr>
              <a:t> …</a:t>
            </a:r>
          </a:p>
          <a:p>
            <a:pPr marL="0" indent="0">
              <a:spcBef>
                <a:spcPts val="0"/>
              </a:spcBef>
              <a:buNone/>
            </a:pPr>
            <a:endParaRPr lang="it-IT" sz="2400" b="1" dirty="0" smtClean="0">
              <a:solidFill>
                <a:srgbClr val="002060"/>
              </a:solidFill>
            </a:endParaRPr>
          </a:p>
          <a:p>
            <a:pPr marL="0" indent="0">
              <a:spcBef>
                <a:spcPts val="0"/>
              </a:spcBef>
              <a:buNone/>
            </a:pPr>
            <a:r>
              <a:rPr lang="it-IT" sz="2400" b="1" dirty="0" smtClean="0"/>
              <a:t>Legge 107/2015, art. 1, comma  59</a:t>
            </a:r>
          </a:p>
          <a:p>
            <a:pPr marL="0" indent="0">
              <a:buNone/>
            </a:pPr>
            <a:r>
              <a:rPr lang="it-IT" sz="2400" b="1" dirty="0" smtClean="0">
                <a:solidFill>
                  <a:srgbClr val="006600"/>
                </a:solidFill>
              </a:rPr>
              <a:t>Le istituzioni scolastiche possono individuare, nell'ambito dell'organico dell'autonomia, docenti cui affidare il coordinamento delle attività di cui al comma 57.</a:t>
            </a:r>
          </a:p>
          <a:p>
            <a:pPr marL="0" indent="0">
              <a:spcBef>
                <a:spcPts val="0"/>
              </a:spcBef>
              <a:buNone/>
            </a:pPr>
            <a:endParaRPr lang="it-IT" sz="2200" b="1" dirty="0" smtClean="0">
              <a:solidFill>
                <a:srgbClr val="002060"/>
              </a:solidFill>
            </a:endParaRPr>
          </a:p>
        </p:txBody>
      </p:sp>
    </p:spTree>
    <p:extLst>
      <p:ext uri="{BB962C8B-B14F-4D97-AF65-F5344CB8AC3E}">
        <p14:creationId xmlns:p14="http://schemas.microsoft.com/office/powerpoint/2010/main" val="26228748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5">
              <a:lumMod val="40000"/>
              <a:lumOff val="60000"/>
            </a:schemeClr>
          </a:solidFill>
        </p:spPr>
        <p:txBody>
          <a:bodyPr>
            <a:normAutofit/>
          </a:bodyPr>
          <a:lstStyle/>
          <a:p>
            <a:r>
              <a:rPr lang="it-IT" sz="2400" b="1" dirty="0" smtClean="0">
                <a:solidFill>
                  <a:srgbClr val="FF0000"/>
                </a:solidFill>
              </a:rPr>
              <a:t>CONTENUTI SPECIFICI INTRODOTTI DALLA LEGGE 107/2015</a:t>
            </a:r>
            <a:r>
              <a:rPr lang="it-IT" sz="2400" b="1" dirty="0" smtClean="0">
                <a:solidFill>
                  <a:srgbClr val="002060"/>
                </a:solidFill>
              </a:rPr>
              <a:t> </a:t>
            </a:r>
            <a:br>
              <a:rPr lang="it-IT" sz="2400" b="1" dirty="0" smtClean="0">
                <a:solidFill>
                  <a:srgbClr val="002060"/>
                </a:solidFill>
              </a:rPr>
            </a:br>
            <a:r>
              <a:rPr lang="it-IT" sz="2400" b="1" dirty="0" smtClean="0">
                <a:solidFill>
                  <a:srgbClr val="002060"/>
                </a:solidFill>
              </a:rPr>
              <a:t>I PIANI PER LA FORMAZIONE DEL PERSONALE</a:t>
            </a:r>
            <a:endParaRPr lang="it-IT" sz="2400" b="1" dirty="0">
              <a:solidFill>
                <a:srgbClr val="002060"/>
              </a:solidFill>
            </a:endParaRPr>
          </a:p>
        </p:txBody>
      </p:sp>
      <p:sp>
        <p:nvSpPr>
          <p:cNvPr id="3" name="Segnaposto contenuto 2"/>
          <p:cNvSpPr>
            <a:spLocks noGrp="1"/>
          </p:cNvSpPr>
          <p:nvPr>
            <p:ph idx="1"/>
          </p:nvPr>
        </p:nvSpPr>
        <p:spPr>
          <a:xfrm>
            <a:off x="467544" y="1484784"/>
            <a:ext cx="8229600" cy="5040000"/>
          </a:xfrm>
          <a:solidFill>
            <a:schemeClr val="accent5">
              <a:lumMod val="40000"/>
              <a:lumOff val="60000"/>
            </a:schemeClr>
          </a:solidFill>
        </p:spPr>
        <p:txBody>
          <a:bodyPr>
            <a:noAutofit/>
          </a:bodyPr>
          <a:lstStyle/>
          <a:p>
            <a:pPr marL="0" indent="0">
              <a:spcBef>
                <a:spcPts val="0"/>
              </a:spcBef>
              <a:buNone/>
            </a:pPr>
            <a:r>
              <a:rPr lang="it-IT" sz="2000" b="1" dirty="0" smtClean="0"/>
              <a:t>L. 107/2015 - art. 1, comma 12</a:t>
            </a:r>
          </a:p>
          <a:p>
            <a:pPr marL="0" indent="0" algn="ctr">
              <a:buNone/>
            </a:pPr>
            <a:r>
              <a:rPr lang="it-IT" sz="2600" b="1" dirty="0" smtClean="0">
                <a:solidFill>
                  <a:srgbClr val="002060"/>
                </a:solidFill>
              </a:rPr>
              <a:t>Il predetto piano contiene anche </a:t>
            </a:r>
            <a:r>
              <a:rPr lang="it-IT" sz="2600" b="1" dirty="0">
                <a:solidFill>
                  <a:srgbClr val="002060"/>
                </a:solidFill>
              </a:rPr>
              <a:t> </a:t>
            </a:r>
            <a:r>
              <a:rPr lang="it-IT" sz="2600" b="1" dirty="0" smtClean="0">
                <a:solidFill>
                  <a:srgbClr val="002060"/>
                </a:solidFill>
              </a:rPr>
              <a:t>                                                       </a:t>
            </a:r>
            <a:r>
              <a:rPr lang="it-IT" sz="2600" b="1" dirty="0" smtClean="0">
                <a:solidFill>
                  <a:srgbClr val="FF0000"/>
                </a:solidFill>
              </a:rPr>
              <a:t>la programmazione delle attività formative rivolte al personale docente e amministrativo, tecnico e ausiliario, </a:t>
            </a:r>
            <a:r>
              <a:rPr lang="it-IT" sz="2600" b="1" dirty="0" smtClean="0">
                <a:solidFill>
                  <a:srgbClr val="002060"/>
                </a:solidFill>
              </a:rPr>
              <a:t>                     </a:t>
            </a:r>
          </a:p>
          <a:p>
            <a:pPr marL="0" indent="0" algn="ctr">
              <a:buNone/>
            </a:pPr>
            <a:r>
              <a:rPr lang="it-IT" sz="2600" b="1" dirty="0" smtClean="0">
                <a:solidFill>
                  <a:srgbClr val="002060"/>
                </a:solidFill>
              </a:rPr>
              <a:t> nonché la definizione delle risorse occorrenti in base alla quantificazione disposta per le istituzioni scolastiche.</a:t>
            </a:r>
          </a:p>
          <a:p>
            <a:pPr marL="0" indent="0" algn="ctr">
              <a:buNone/>
            </a:pPr>
            <a:endParaRPr lang="it-IT" sz="2600" b="1" dirty="0" smtClean="0">
              <a:solidFill>
                <a:srgbClr val="002060"/>
              </a:solidFill>
            </a:endParaRPr>
          </a:p>
          <a:p>
            <a:pPr marL="0" indent="0" algn="ctr">
              <a:buNone/>
            </a:pPr>
            <a:r>
              <a:rPr lang="it-IT" sz="2600" b="1" dirty="0" smtClean="0"/>
              <a:t>In vista dell’adozione del Piano nazionale di formazione sarà emanata una nota di approfondimento specificamente dedicata alle attività di formazione                   (nota </a:t>
            </a:r>
            <a:r>
              <a:rPr lang="it-IT" sz="2600" b="1" dirty="0" err="1"/>
              <a:t>Miur</a:t>
            </a:r>
            <a:r>
              <a:rPr lang="it-IT" sz="2600" b="1" dirty="0"/>
              <a:t> 11.12.2015)</a:t>
            </a:r>
          </a:p>
          <a:p>
            <a:pPr marL="0" indent="0" algn="ctr">
              <a:buNone/>
            </a:pPr>
            <a:endParaRPr lang="it-IT" sz="2800" b="1" dirty="0" smtClean="0">
              <a:solidFill>
                <a:srgbClr val="002060"/>
              </a:solidFill>
            </a:endParaRPr>
          </a:p>
          <a:p>
            <a:pPr marL="0" indent="0">
              <a:spcBef>
                <a:spcPts val="0"/>
              </a:spcBef>
              <a:buNone/>
            </a:pPr>
            <a:endParaRPr lang="it-IT" sz="2800" b="1" dirty="0" smtClean="0">
              <a:solidFill>
                <a:srgbClr val="002060"/>
              </a:solidFill>
            </a:endParaRPr>
          </a:p>
        </p:txBody>
      </p:sp>
    </p:spTree>
    <p:extLst>
      <p:ext uri="{BB962C8B-B14F-4D97-AF65-F5344CB8AC3E}">
        <p14:creationId xmlns:p14="http://schemas.microsoft.com/office/powerpoint/2010/main" val="262287488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5">
              <a:lumMod val="40000"/>
              <a:lumOff val="60000"/>
            </a:schemeClr>
          </a:solidFill>
        </p:spPr>
        <p:txBody>
          <a:bodyPr/>
          <a:lstStyle/>
          <a:p>
            <a:r>
              <a:rPr lang="it-IT" b="1" dirty="0" smtClean="0">
                <a:solidFill>
                  <a:srgbClr val="FF0000"/>
                </a:solidFill>
              </a:rPr>
              <a:t>FARE FORMAZIONE OGGI</a:t>
            </a:r>
            <a:endParaRPr lang="it-IT" b="1" dirty="0">
              <a:solidFill>
                <a:srgbClr val="FF0000"/>
              </a:solidFill>
            </a:endParaRPr>
          </a:p>
        </p:txBody>
      </p:sp>
      <p:graphicFrame>
        <p:nvGraphicFramePr>
          <p:cNvPr id="4" name="Segnaposto contenuto 3"/>
          <p:cNvGraphicFramePr>
            <a:graphicFrameLocks noGrp="1"/>
          </p:cNvGraphicFramePr>
          <p:nvPr>
            <p:ph idx="1"/>
          </p:nvPr>
        </p:nvGraphicFramePr>
        <p:xfrm>
          <a:off x="457200" y="1600200"/>
          <a:ext cx="8229600" cy="5129389"/>
        </p:xfrm>
        <a:graphic>
          <a:graphicData uri="http://schemas.openxmlformats.org/drawingml/2006/table">
            <a:tbl>
              <a:tblPr firstRow="1" bandRow="1">
                <a:tableStyleId>{5C22544A-7EE6-4342-B048-85BDC9FD1C3A}</a:tableStyleId>
              </a:tblPr>
              <a:tblGrid>
                <a:gridCol w="4114800"/>
                <a:gridCol w="4114800"/>
              </a:tblGrid>
              <a:tr h="1593709">
                <a:tc>
                  <a:txBody>
                    <a:bodyPr/>
                    <a:lstStyle/>
                    <a:p>
                      <a:endParaRPr lang="it-IT" sz="2200" dirty="0" smtClean="0">
                        <a:solidFill>
                          <a:schemeClr val="accent6">
                            <a:lumMod val="50000"/>
                          </a:schemeClr>
                        </a:solidFill>
                      </a:endParaRPr>
                    </a:p>
                    <a:p>
                      <a:r>
                        <a:rPr lang="it-IT" sz="2200" dirty="0" smtClean="0">
                          <a:solidFill>
                            <a:schemeClr val="accent6">
                              <a:lumMod val="50000"/>
                            </a:schemeClr>
                          </a:solidFill>
                        </a:rPr>
                        <a:t>APPROCCI</a:t>
                      </a:r>
                      <a:r>
                        <a:rPr lang="it-IT" sz="2200" baseline="0" dirty="0" smtClean="0">
                          <a:solidFill>
                            <a:schemeClr val="accent6">
                              <a:lumMod val="50000"/>
                            </a:schemeClr>
                          </a:solidFill>
                        </a:rPr>
                        <a:t> TRADIZIONALI</a:t>
                      </a:r>
                      <a:endParaRPr lang="it-IT" sz="2200" dirty="0">
                        <a:solidFill>
                          <a:schemeClr val="accent6">
                            <a:lumMod val="50000"/>
                          </a:schemeClr>
                        </a:solidFill>
                      </a:endParaRPr>
                    </a:p>
                  </a:txBody>
                  <a:tcPr>
                    <a:solidFill>
                      <a:schemeClr val="accent5">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2200" b="1" dirty="0" smtClean="0">
                          <a:solidFill>
                            <a:schemeClr val="accent6">
                              <a:lumMod val="50000"/>
                            </a:schemeClr>
                          </a:solidFill>
                        </a:rPr>
                        <a:t>Lettura/studio</a:t>
                      </a:r>
                      <a:r>
                        <a:rPr lang="it-IT" sz="2200" b="1" baseline="0" dirty="0" smtClean="0">
                          <a:solidFill>
                            <a:schemeClr val="accent6">
                              <a:lumMod val="50000"/>
                            </a:schemeClr>
                          </a:solidFill>
                        </a:rPr>
                        <a:t> di </a:t>
                      </a:r>
                      <a:r>
                        <a:rPr lang="it-IT" sz="2200" b="1" dirty="0" smtClean="0">
                          <a:solidFill>
                            <a:schemeClr val="accent6">
                              <a:lumMod val="50000"/>
                            </a:schemeClr>
                          </a:solidFill>
                        </a:rPr>
                        <a:t>riviste e pubblicazioni specializzate</a:t>
                      </a:r>
                    </a:p>
                    <a:p>
                      <a:r>
                        <a:rPr lang="it-IT" sz="2200" dirty="0" smtClean="0">
                          <a:solidFill>
                            <a:schemeClr val="accent6">
                              <a:lumMod val="50000"/>
                            </a:schemeClr>
                          </a:solidFill>
                        </a:rPr>
                        <a:t>Corsi</a:t>
                      </a:r>
                      <a:r>
                        <a:rPr lang="it-IT" sz="2200" baseline="0" dirty="0" smtClean="0">
                          <a:solidFill>
                            <a:schemeClr val="accent6">
                              <a:lumMod val="50000"/>
                            </a:schemeClr>
                          </a:solidFill>
                        </a:rPr>
                        <a:t> di aggiornamento            lezioni, conferenze)</a:t>
                      </a:r>
                      <a:endParaRPr lang="it-IT" sz="2200" dirty="0">
                        <a:solidFill>
                          <a:schemeClr val="accent6">
                            <a:lumMod val="50000"/>
                          </a:schemeClr>
                        </a:solidFill>
                      </a:endParaRPr>
                    </a:p>
                  </a:txBody>
                  <a:tcPr>
                    <a:solidFill>
                      <a:schemeClr val="accent5">
                        <a:lumMod val="40000"/>
                        <a:lumOff val="60000"/>
                      </a:schemeClr>
                    </a:solidFill>
                  </a:tcPr>
                </a:tc>
              </a:tr>
              <a:tr h="1961488">
                <a:tc>
                  <a:txBody>
                    <a:bodyPr/>
                    <a:lstStyle/>
                    <a:p>
                      <a:endParaRPr lang="it-IT" sz="2200" b="1" dirty="0" smtClean="0">
                        <a:solidFill>
                          <a:schemeClr val="accent3">
                            <a:lumMod val="50000"/>
                          </a:schemeClr>
                        </a:solidFill>
                      </a:endParaRPr>
                    </a:p>
                    <a:p>
                      <a:endParaRPr lang="it-IT" sz="2200" b="1" dirty="0" smtClean="0">
                        <a:solidFill>
                          <a:schemeClr val="accent3">
                            <a:lumMod val="50000"/>
                          </a:schemeClr>
                        </a:solidFill>
                      </a:endParaRPr>
                    </a:p>
                    <a:p>
                      <a:r>
                        <a:rPr lang="it-IT" sz="2200" b="1" dirty="0" smtClean="0">
                          <a:solidFill>
                            <a:schemeClr val="accent3">
                              <a:lumMod val="50000"/>
                            </a:schemeClr>
                          </a:solidFill>
                        </a:rPr>
                        <a:t>APPROCCI</a:t>
                      </a:r>
                      <a:r>
                        <a:rPr lang="it-IT" sz="2200" b="1" baseline="0" dirty="0" smtClean="0">
                          <a:solidFill>
                            <a:schemeClr val="accent3">
                              <a:lumMod val="50000"/>
                            </a:schemeClr>
                          </a:solidFill>
                        </a:rPr>
                        <a:t> INNOVATIVI</a:t>
                      </a:r>
                      <a:endParaRPr lang="it-IT" sz="2200" b="1" dirty="0">
                        <a:solidFill>
                          <a:schemeClr val="accent3">
                            <a:lumMod val="50000"/>
                          </a:schemeClr>
                        </a:solidFill>
                      </a:endParaRPr>
                    </a:p>
                  </a:txBody>
                  <a:tcPr>
                    <a:solidFill>
                      <a:schemeClr val="accent5">
                        <a:lumMod val="40000"/>
                        <a:lumOff val="60000"/>
                      </a:schemeClr>
                    </a:solidFill>
                  </a:tcPr>
                </a:tc>
                <a:tc>
                  <a:txBody>
                    <a:bodyPr/>
                    <a:lstStyle/>
                    <a:p>
                      <a:r>
                        <a:rPr lang="it-IT" sz="2200" b="1" dirty="0" smtClean="0">
                          <a:solidFill>
                            <a:schemeClr val="accent3">
                              <a:lumMod val="50000"/>
                            </a:schemeClr>
                          </a:solidFill>
                        </a:rPr>
                        <a:t>Piccolo</a:t>
                      </a:r>
                      <a:r>
                        <a:rPr lang="it-IT" sz="2200" b="1" baseline="0" dirty="0" smtClean="0">
                          <a:solidFill>
                            <a:schemeClr val="accent3">
                              <a:lumMod val="50000"/>
                            </a:schemeClr>
                          </a:solidFill>
                        </a:rPr>
                        <a:t> gruppo, integrazione tecniche d’aula (</a:t>
                      </a:r>
                      <a:r>
                        <a:rPr kumimoji="0" lang="it-IT" sz="2200" b="1" kern="1200" dirty="0" smtClean="0">
                          <a:solidFill>
                            <a:schemeClr val="accent3">
                              <a:lumMod val="50000"/>
                            </a:schemeClr>
                          </a:solidFill>
                          <a:latin typeface="+mn-lt"/>
                          <a:ea typeface="+mn-ea"/>
                          <a:cs typeface="+mn-cs"/>
                        </a:rPr>
                        <a:t>lezioni, studi di caso, simulazioni, esercitazioni di vario tipo)</a:t>
                      </a:r>
                    </a:p>
                    <a:p>
                      <a:r>
                        <a:rPr kumimoji="0" lang="it-IT" sz="2200" b="1" kern="1200" dirty="0" smtClean="0">
                          <a:solidFill>
                            <a:schemeClr val="accent3">
                              <a:lumMod val="50000"/>
                            </a:schemeClr>
                          </a:solidFill>
                          <a:latin typeface="+mn-lt"/>
                          <a:ea typeface="+mn-ea"/>
                          <a:cs typeface="+mn-cs"/>
                        </a:rPr>
                        <a:t>E-learning</a:t>
                      </a:r>
                      <a:r>
                        <a:rPr kumimoji="0" lang="it-IT" sz="2200" b="1" kern="1200" baseline="0" dirty="0" smtClean="0">
                          <a:solidFill>
                            <a:schemeClr val="accent3">
                              <a:lumMod val="50000"/>
                            </a:schemeClr>
                          </a:solidFill>
                          <a:latin typeface="+mn-lt"/>
                          <a:ea typeface="+mn-ea"/>
                          <a:cs typeface="+mn-cs"/>
                        </a:rPr>
                        <a:t> puro o </a:t>
                      </a:r>
                      <a:r>
                        <a:rPr kumimoji="0" lang="it-IT" sz="2200" b="1" kern="1200" baseline="0" dirty="0" err="1" smtClean="0">
                          <a:solidFill>
                            <a:schemeClr val="accent3">
                              <a:lumMod val="50000"/>
                            </a:schemeClr>
                          </a:solidFill>
                          <a:latin typeface="+mn-lt"/>
                          <a:ea typeface="+mn-ea"/>
                          <a:cs typeface="+mn-cs"/>
                        </a:rPr>
                        <a:t>blended</a:t>
                      </a:r>
                      <a:endParaRPr kumimoji="0" lang="it-IT" sz="2200" b="1" kern="1200" dirty="0" smtClean="0">
                        <a:solidFill>
                          <a:schemeClr val="accent3">
                            <a:lumMod val="50000"/>
                          </a:schemeClr>
                        </a:solidFill>
                        <a:latin typeface="+mn-lt"/>
                        <a:ea typeface="+mn-ea"/>
                        <a:cs typeface="+mn-cs"/>
                      </a:endParaRPr>
                    </a:p>
                    <a:p>
                      <a:r>
                        <a:rPr lang="it-IT" sz="2200" b="1" dirty="0" err="1" smtClean="0">
                          <a:solidFill>
                            <a:schemeClr val="accent3">
                              <a:lumMod val="50000"/>
                            </a:schemeClr>
                          </a:solidFill>
                        </a:rPr>
                        <a:t>Ricerca-azione</a:t>
                      </a:r>
                      <a:endParaRPr lang="it-IT" sz="2200" b="1" dirty="0">
                        <a:solidFill>
                          <a:schemeClr val="accent3">
                            <a:lumMod val="50000"/>
                          </a:schemeClr>
                        </a:solidFill>
                      </a:endParaRPr>
                    </a:p>
                  </a:txBody>
                  <a:tcPr>
                    <a:solidFill>
                      <a:schemeClr val="accent5">
                        <a:lumMod val="40000"/>
                        <a:lumOff val="60000"/>
                      </a:schemeClr>
                    </a:solidFill>
                  </a:tcPr>
                </a:tc>
              </a:tr>
              <a:tr h="1225930">
                <a:tc>
                  <a:txBody>
                    <a:bodyPr/>
                    <a:lstStyle/>
                    <a:p>
                      <a:endParaRPr lang="it-IT" sz="2200" b="1" dirty="0" smtClean="0">
                        <a:solidFill>
                          <a:srgbClr val="0070C0"/>
                        </a:solidFill>
                      </a:endParaRPr>
                    </a:p>
                    <a:p>
                      <a:r>
                        <a:rPr lang="it-IT" sz="2200" b="1" dirty="0" smtClean="0">
                          <a:solidFill>
                            <a:srgbClr val="0070C0"/>
                          </a:solidFill>
                        </a:rPr>
                        <a:t>APPROCCI SOCIAL-TECNOLOGICI</a:t>
                      </a:r>
                      <a:endParaRPr lang="it-IT" sz="2200" dirty="0">
                        <a:solidFill>
                          <a:srgbClr val="0070C0"/>
                        </a:solidFill>
                      </a:endParaRPr>
                    </a:p>
                  </a:txBody>
                  <a:tcPr>
                    <a:solidFill>
                      <a:schemeClr val="accent5">
                        <a:lumMod val="40000"/>
                        <a:lumOff val="60000"/>
                      </a:schemeClr>
                    </a:solidFill>
                  </a:tcPr>
                </a:tc>
                <a:tc>
                  <a:txBody>
                    <a:bodyPr/>
                    <a:lstStyle/>
                    <a:p>
                      <a:pPr>
                        <a:buNone/>
                      </a:pPr>
                      <a:r>
                        <a:rPr lang="it-IT" sz="2200" b="1" dirty="0" err="1" smtClean="0">
                          <a:solidFill>
                            <a:srgbClr val="0070C0"/>
                          </a:solidFill>
                        </a:rPr>
                        <a:t>Informal</a:t>
                      </a:r>
                      <a:r>
                        <a:rPr lang="it-IT" sz="2200" b="1" dirty="0" smtClean="0">
                          <a:solidFill>
                            <a:srgbClr val="0070C0"/>
                          </a:solidFill>
                        </a:rPr>
                        <a:t> </a:t>
                      </a:r>
                      <a:r>
                        <a:rPr lang="it-IT" sz="2200" b="1" dirty="0" err="1" smtClean="0">
                          <a:solidFill>
                            <a:srgbClr val="0070C0"/>
                          </a:solidFill>
                        </a:rPr>
                        <a:t>networking</a:t>
                      </a:r>
                      <a:endParaRPr lang="it-IT" sz="2200" dirty="0" smtClean="0">
                        <a:solidFill>
                          <a:srgbClr val="0070C0"/>
                        </a:solidFill>
                      </a:endParaRPr>
                    </a:p>
                    <a:p>
                      <a:pPr>
                        <a:buNone/>
                      </a:pPr>
                      <a:r>
                        <a:rPr lang="it-IT" sz="2200" b="1" dirty="0" smtClean="0">
                          <a:solidFill>
                            <a:srgbClr val="0070C0"/>
                          </a:solidFill>
                        </a:rPr>
                        <a:t>Gruppi professionali nei social network</a:t>
                      </a:r>
                    </a:p>
                    <a:p>
                      <a:pPr>
                        <a:buNone/>
                      </a:pPr>
                      <a:r>
                        <a:rPr lang="it-IT" sz="2200" b="1" dirty="0" err="1" smtClean="0">
                          <a:solidFill>
                            <a:srgbClr val="0070C0"/>
                          </a:solidFill>
                        </a:rPr>
                        <a:t>Webinar</a:t>
                      </a:r>
                      <a:r>
                        <a:rPr lang="it-IT" sz="2200" b="1" dirty="0" smtClean="0">
                          <a:solidFill>
                            <a:srgbClr val="0070C0"/>
                          </a:solidFill>
                        </a:rPr>
                        <a:t>, videoconferenze</a:t>
                      </a:r>
                    </a:p>
                  </a:txBody>
                  <a:tcPr>
                    <a:solidFill>
                      <a:schemeClr val="accent5">
                        <a:lumMod val="40000"/>
                        <a:lumOff val="60000"/>
                      </a:schemeClr>
                    </a:solidFill>
                  </a:tcPr>
                </a:tc>
              </a:tr>
            </a:tbl>
          </a:graphicData>
        </a:graphic>
      </p:graphicFrame>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5">
              <a:lumMod val="40000"/>
              <a:lumOff val="60000"/>
            </a:schemeClr>
          </a:solidFill>
        </p:spPr>
        <p:txBody>
          <a:bodyPr>
            <a:normAutofit fontScale="90000"/>
          </a:bodyPr>
          <a:lstStyle/>
          <a:p>
            <a:r>
              <a:rPr lang="it-IT" sz="3600" b="1" dirty="0" smtClean="0">
                <a:solidFill>
                  <a:srgbClr val="FF0000"/>
                </a:solidFill>
              </a:rPr>
              <a:t>LE FUNZIONI</a:t>
            </a:r>
            <a:br>
              <a:rPr lang="it-IT" sz="3600" b="1" dirty="0" smtClean="0">
                <a:solidFill>
                  <a:srgbClr val="FF0000"/>
                </a:solidFill>
              </a:rPr>
            </a:br>
            <a:r>
              <a:rPr lang="it-IT" sz="3600" b="1" dirty="0" smtClean="0">
                <a:solidFill>
                  <a:srgbClr val="FF0000"/>
                </a:solidFill>
              </a:rPr>
              <a:t> DEL PIANO DELL’OFFERTA FORMATIVA</a:t>
            </a:r>
            <a:endParaRPr lang="it-IT" sz="3600" b="1" dirty="0">
              <a:solidFill>
                <a:srgbClr val="FF0000"/>
              </a:solidFill>
            </a:endParaRPr>
          </a:p>
        </p:txBody>
      </p:sp>
      <p:graphicFrame>
        <p:nvGraphicFramePr>
          <p:cNvPr id="4" name="Segnaposto contenuto 3"/>
          <p:cNvGraphicFramePr>
            <a:graphicFrameLocks noGrp="1"/>
          </p:cNvGraphicFramePr>
          <p:nvPr>
            <p:ph idx="1"/>
          </p:nvPr>
        </p:nvGraphicFramePr>
        <p:xfrm>
          <a:off x="457200" y="1600200"/>
          <a:ext cx="8229600" cy="5095880"/>
        </p:xfrm>
        <a:graphic>
          <a:graphicData uri="http://schemas.openxmlformats.org/drawingml/2006/table">
            <a:tbl>
              <a:tblPr firstRow="1" bandRow="1">
                <a:tableStyleId>{5C22544A-7EE6-4342-B048-85BDC9FD1C3A}</a:tableStyleId>
              </a:tblPr>
              <a:tblGrid>
                <a:gridCol w="3610744"/>
                <a:gridCol w="4618856"/>
              </a:tblGrid>
              <a:tr h="370840">
                <a:tc>
                  <a:txBody>
                    <a:bodyPr/>
                    <a:lstStyle/>
                    <a:p>
                      <a:r>
                        <a:rPr lang="it-IT" sz="2000" dirty="0" smtClean="0">
                          <a:solidFill>
                            <a:srgbClr val="C00000"/>
                          </a:solidFill>
                        </a:rPr>
                        <a:t>DEFINIZIONE</a:t>
                      </a:r>
                      <a:r>
                        <a:rPr lang="it-IT" sz="2000" baseline="0" dirty="0" smtClean="0">
                          <a:solidFill>
                            <a:srgbClr val="C00000"/>
                          </a:solidFill>
                        </a:rPr>
                        <a:t> DELL’IDENTITÀ </a:t>
                      </a:r>
                    </a:p>
                    <a:p>
                      <a:r>
                        <a:rPr lang="it-IT" sz="2000" baseline="0" dirty="0" smtClean="0">
                          <a:solidFill>
                            <a:srgbClr val="C00000"/>
                          </a:solidFill>
                        </a:rPr>
                        <a:t>DELLA SCUOLA</a:t>
                      </a:r>
                      <a:endParaRPr lang="it-IT" sz="2000" dirty="0">
                        <a:solidFill>
                          <a:srgbClr val="C00000"/>
                        </a:solidFill>
                      </a:endParaRPr>
                    </a:p>
                  </a:txBody>
                  <a:tcPr>
                    <a:solidFill>
                      <a:schemeClr val="tx2">
                        <a:lumMod val="20000"/>
                        <a:lumOff val="80000"/>
                      </a:schemeClr>
                    </a:solidFill>
                  </a:tcPr>
                </a:tc>
                <a:tc>
                  <a:txBody>
                    <a:bodyPr/>
                    <a:lstStyle/>
                    <a:p>
                      <a:r>
                        <a:rPr lang="it-IT" sz="2000" dirty="0" smtClean="0">
                          <a:solidFill>
                            <a:srgbClr val="002060"/>
                          </a:solidFill>
                        </a:rPr>
                        <a:t>Esplicita</a:t>
                      </a:r>
                      <a:r>
                        <a:rPr lang="it-IT" sz="2000" baseline="0" dirty="0" smtClean="0">
                          <a:solidFill>
                            <a:srgbClr val="002060"/>
                          </a:solidFill>
                        </a:rPr>
                        <a:t> cosa la scuola vuole fare,</a:t>
                      </a:r>
                    </a:p>
                    <a:p>
                      <a:r>
                        <a:rPr lang="it-IT" sz="2000" baseline="0" dirty="0" smtClean="0">
                          <a:solidFill>
                            <a:srgbClr val="002060"/>
                          </a:solidFill>
                        </a:rPr>
                        <a:t> perché lo vuole fare e come lo vuole fare</a:t>
                      </a:r>
                      <a:endParaRPr lang="it-IT" sz="2000" dirty="0">
                        <a:solidFill>
                          <a:srgbClr val="002060"/>
                        </a:solidFill>
                      </a:endParaRPr>
                    </a:p>
                  </a:txBody>
                  <a:tcPr>
                    <a:solidFill>
                      <a:schemeClr val="tx2">
                        <a:lumMod val="20000"/>
                        <a:lumOff val="80000"/>
                      </a:schemeClr>
                    </a:solidFill>
                  </a:tcPr>
                </a:tc>
              </a:tr>
              <a:tr h="767720">
                <a:tc>
                  <a:txBody>
                    <a:bodyPr/>
                    <a:lstStyle/>
                    <a:p>
                      <a:r>
                        <a:rPr lang="it-IT" sz="2000" b="1" dirty="0" smtClean="0">
                          <a:solidFill>
                            <a:srgbClr val="C00000"/>
                          </a:solidFill>
                        </a:rPr>
                        <a:t>LEGITTIMAZIONE DEL FABBISOGNO</a:t>
                      </a:r>
                      <a:r>
                        <a:rPr lang="it-IT" sz="2000" b="1" baseline="0" dirty="0" smtClean="0">
                          <a:solidFill>
                            <a:srgbClr val="C00000"/>
                          </a:solidFill>
                        </a:rPr>
                        <a:t> </a:t>
                      </a:r>
                      <a:r>
                        <a:rPr lang="it-IT" sz="2000" b="1" baseline="0" dirty="0" err="1" smtClean="0">
                          <a:solidFill>
                            <a:srgbClr val="C00000"/>
                          </a:solidFill>
                        </a:rPr>
                        <a:t>DI</a:t>
                      </a:r>
                      <a:r>
                        <a:rPr lang="it-IT" sz="2000" b="1" baseline="0" dirty="0" smtClean="0">
                          <a:solidFill>
                            <a:srgbClr val="C00000"/>
                          </a:solidFill>
                        </a:rPr>
                        <a:t> RISORSE</a:t>
                      </a:r>
                      <a:endParaRPr lang="it-IT" sz="2000" b="1" dirty="0">
                        <a:solidFill>
                          <a:srgbClr val="C00000"/>
                        </a:solidFill>
                      </a:endParaRPr>
                    </a:p>
                  </a:txBody>
                  <a:tcPr>
                    <a:solidFill>
                      <a:schemeClr val="accent1">
                        <a:lumMod val="20000"/>
                        <a:lumOff val="80000"/>
                      </a:schemeClr>
                    </a:solidFill>
                  </a:tcPr>
                </a:tc>
                <a:tc>
                  <a:txBody>
                    <a:bodyPr/>
                    <a:lstStyle/>
                    <a:p>
                      <a:r>
                        <a:rPr lang="it-IT" sz="2000" b="1" dirty="0" smtClean="0">
                          <a:solidFill>
                            <a:srgbClr val="002060"/>
                          </a:solidFill>
                        </a:rPr>
                        <a:t>Le risorse</a:t>
                      </a:r>
                      <a:r>
                        <a:rPr lang="it-IT" sz="2000" b="1" baseline="0" dirty="0" smtClean="0">
                          <a:solidFill>
                            <a:srgbClr val="002060"/>
                          </a:solidFill>
                        </a:rPr>
                        <a:t> vengono maggiormente  legate alla specifica progettualità</a:t>
                      </a:r>
                      <a:endParaRPr lang="it-IT" sz="2000" b="1" dirty="0">
                        <a:solidFill>
                          <a:srgbClr val="002060"/>
                        </a:solidFill>
                      </a:endParaRPr>
                    </a:p>
                  </a:txBody>
                  <a:tcPr>
                    <a:solidFill>
                      <a:schemeClr val="accent1">
                        <a:lumMod val="20000"/>
                        <a:lumOff val="80000"/>
                      </a:schemeClr>
                    </a:solidFill>
                  </a:tcPr>
                </a:tc>
              </a:tr>
              <a:tr h="370840">
                <a:tc>
                  <a:txBody>
                    <a:bodyPr/>
                    <a:lstStyle/>
                    <a:p>
                      <a:r>
                        <a:rPr lang="it-IT" sz="2000" b="1" dirty="0" smtClean="0">
                          <a:solidFill>
                            <a:srgbClr val="C00000"/>
                          </a:solidFill>
                        </a:rPr>
                        <a:t>PATTO</a:t>
                      </a:r>
                      <a:r>
                        <a:rPr lang="it-IT" sz="2000" b="1" baseline="0" dirty="0" smtClean="0">
                          <a:solidFill>
                            <a:srgbClr val="C00000"/>
                          </a:solidFill>
                        </a:rPr>
                        <a:t> CON L’UTENZA</a:t>
                      </a:r>
                      <a:endParaRPr lang="it-IT" sz="2000" b="1" dirty="0">
                        <a:solidFill>
                          <a:srgbClr val="C00000"/>
                        </a:solidFill>
                      </a:endParaRPr>
                    </a:p>
                  </a:txBody>
                  <a:tcPr>
                    <a:solidFill>
                      <a:schemeClr val="tx2">
                        <a:lumMod val="20000"/>
                        <a:lumOff val="80000"/>
                      </a:schemeClr>
                    </a:solidFill>
                  </a:tcPr>
                </a:tc>
                <a:tc>
                  <a:txBody>
                    <a:bodyPr/>
                    <a:lstStyle/>
                    <a:p>
                      <a:r>
                        <a:rPr lang="it-IT" sz="2000" b="1" dirty="0" smtClean="0">
                          <a:solidFill>
                            <a:srgbClr val="002060"/>
                          </a:solidFill>
                        </a:rPr>
                        <a:t>Dichiara gli impegni che la scuola si assume ed è un riferimento</a:t>
                      </a:r>
                      <a:r>
                        <a:rPr lang="it-IT" sz="2000" b="1" baseline="0" dirty="0" smtClean="0">
                          <a:solidFill>
                            <a:srgbClr val="002060"/>
                          </a:solidFill>
                        </a:rPr>
                        <a:t> per la valutazione</a:t>
                      </a:r>
                      <a:endParaRPr lang="it-IT" sz="2000" b="1" dirty="0">
                        <a:solidFill>
                          <a:srgbClr val="002060"/>
                        </a:solidFill>
                      </a:endParaRPr>
                    </a:p>
                  </a:txBody>
                  <a:tcPr>
                    <a:solidFill>
                      <a:schemeClr val="tx2">
                        <a:lumMod val="20000"/>
                        <a:lumOff val="80000"/>
                      </a:schemeClr>
                    </a:solidFill>
                  </a:tcPr>
                </a:tc>
              </a:tr>
              <a:tr h="370840">
                <a:tc>
                  <a:txBody>
                    <a:bodyPr/>
                    <a:lstStyle/>
                    <a:p>
                      <a:r>
                        <a:rPr lang="it-IT" sz="2000" b="1" dirty="0" smtClean="0">
                          <a:solidFill>
                            <a:srgbClr val="C00000"/>
                          </a:solidFill>
                        </a:rPr>
                        <a:t>INTEGRAZIONE INTERNA</a:t>
                      </a:r>
                      <a:endParaRPr lang="it-IT" sz="2000" b="1" dirty="0">
                        <a:solidFill>
                          <a:srgbClr val="C00000"/>
                        </a:solidFill>
                      </a:endParaRPr>
                    </a:p>
                  </a:txBody>
                  <a:tcPr>
                    <a:solidFill>
                      <a:schemeClr val="accent1">
                        <a:lumMod val="20000"/>
                        <a:lumOff val="80000"/>
                      </a:schemeClr>
                    </a:solidFill>
                  </a:tcPr>
                </a:tc>
                <a:tc>
                  <a:txBody>
                    <a:bodyPr/>
                    <a:lstStyle/>
                    <a:p>
                      <a:r>
                        <a:rPr lang="it-IT" sz="2000" b="1" dirty="0" smtClean="0">
                          <a:solidFill>
                            <a:srgbClr val="002060"/>
                          </a:solidFill>
                        </a:rPr>
                        <a:t>Responsabilizza</a:t>
                      </a:r>
                      <a:r>
                        <a:rPr lang="it-IT" sz="2000" b="1" baseline="0" dirty="0" smtClean="0">
                          <a:solidFill>
                            <a:srgbClr val="002060"/>
                          </a:solidFill>
                        </a:rPr>
                        <a:t> tutti in relazione a quanto deciso e dichiarato</a:t>
                      </a:r>
                      <a:endParaRPr lang="it-IT" sz="2000" b="1" dirty="0">
                        <a:solidFill>
                          <a:srgbClr val="002060"/>
                        </a:solidFill>
                      </a:endParaRPr>
                    </a:p>
                  </a:txBody>
                  <a:tcPr>
                    <a:solidFill>
                      <a:schemeClr val="accent1">
                        <a:lumMod val="20000"/>
                        <a:lumOff val="80000"/>
                      </a:schemeClr>
                    </a:solidFill>
                  </a:tcPr>
                </a:tc>
              </a:tr>
              <a:tr h="370840">
                <a:tc>
                  <a:txBody>
                    <a:bodyPr/>
                    <a:lstStyle/>
                    <a:p>
                      <a:endParaRPr lang="it-IT" sz="2000" b="1" dirty="0" smtClean="0">
                        <a:solidFill>
                          <a:srgbClr val="C00000"/>
                        </a:solidFill>
                      </a:endParaRPr>
                    </a:p>
                    <a:p>
                      <a:r>
                        <a:rPr lang="it-IT" sz="2000" b="1" dirty="0" smtClean="0">
                          <a:solidFill>
                            <a:srgbClr val="C00000"/>
                          </a:solidFill>
                        </a:rPr>
                        <a:t>PUBBLICITÀ,</a:t>
                      </a:r>
                      <a:r>
                        <a:rPr lang="it-IT" sz="2000" b="1" baseline="0" dirty="0" smtClean="0">
                          <a:solidFill>
                            <a:srgbClr val="C00000"/>
                          </a:solidFill>
                        </a:rPr>
                        <a:t> TRASPARENZA, COMUNICAZIONE ESTERNA</a:t>
                      </a:r>
                      <a:endParaRPr lang="it-IT" sz="2000" b="1" dirty="0">
                        <a:solidFill>
                          <a:srgbClr val="C00000"/>
                        </a:solidFill>
                      </a:endParaRPr>
                    </a:p>
                  </a:txBody>
                  <a:tcPr>
                    <a:solidFill>
                      <a:schemeClr val="tx2">
                        <a:lumMod val="20000"/>
                        <a:lumOff val="80000"/>
                      </a:schemeClr>
                    </a:solidFill>
                  </a:tcPr>
                </a:tc>
                <a:tc>
                  <a:txBody>
                    <a:bodyPr/>
                    <a:lstStyle/>
                    <a:p>
                      <a:r>
                        <a:rPr lang="it-IT" sz="2000" b="1" dirty="0" smtClean="0">
                          <a:solidFill>
                            <a:srgbClr val="002060"/>
                          </a:solidFill>
                        </a:rPr>
                        <a:t>Rende leggibile</a:t>
                      </a:r>
                      <a:r>
                        <a:rPr lang="it-IT" sz="2000" b="1" baseline="0" dirty="0" smtClean="0">
                          <a:solidFill>
                            <a:srgbClr val="002060"/>
                          </a:solidFill>
                        </a:rPr>
                        <a:t> all’esterno il progetto della scuola. </a:t>
                      </a:r>
                      <a:r>
                        <a:rPr lang="it-IT" sz="2000" b="1" kern="1200" baseline="0" dirty="0" smtClean="0">
                          <a:solidFill>
                            <a:srgbClr val="002060"/>
                          </a:solidFill>
                          <a:latin typeface="+mn-lt"/>
                          <a:ea typeface="+mn-ea"/>
                          <a:cs typeface="+mn-cs"/>
                        </a:rPr>
                        <a:t>Rende possibile la valutazione comparativa da parte degli studenti e delle famiglie.  Il Piano sarà pubblicato nel Portale unico dei dati della scuola. (L.107/2015, comma 17).</a:t>
                      </a:r>
                      <a:endParaRPr lang="it-IT" sz="2000" b="1" kern="1200" baseline="0" dirty="0">
                        <a:solidFill>
                          <a:srgbClr val="002060"/>
                        </a:solidFill>
                        <a:latin typeface="+mn-lt"/>
                        <a:ea typeface="+mn-ea"/>
                        <a:cs typeface="+mn-cs"/>
                      </a:endParaRPr>
                    </a:p>
                  </a:txBody>
                  <a:tcPr>
                    <a:solidFill>
                      <a:schemeClr val="tx2">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20000"/>
          </a:xfrm>
          <a:solidFill>
            <a:schemeClr val="accent5">
              <a:lumMod val="40000"/>
              <a:lumOff val="60000"/>
            </a:schemeClr>
          </a:solidFill>
        </p:spPr>
        <p:txBody>
          <a:bodyPr rtlCol="0">
            <a:normAutofit/>
          </a:bodyPr>
          <a:lstStyle/>
          <a:p>
            <a:pPr eaLnBrk="1" fontAlgn="auto" hangingPunct="1">
              <a:spcAft>
                <a:spcPts val="0"/>
              </a:spcAft>
              <a:defRPr/>
            </a:pPr>
            <a:r>
              <a:rPr lang="it-IT" sz="2400" b="1" dirty="0" smtClean="0">
                <a:solidFill>
                  <a:srgbClr val="FF0000"/>
                </a:solidFill>
              </a:rPr>
              <a:t>IL PIANO DELL’OFFERTA FORMATIVA DOPO LA LEGGE 107/2015</a:t>
            </a:r>
            <a:endParaRPr lang="it-IT" sz="2400" b="1" dirty="0">
              <a:solidFill>
                <a:srgbClr val="FF0000"/>
              </a:solidFill>
            </a:endParaRPr>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640796914"/>
              </p:ext>
            </p:extLst>
          </p:nvPr>
        </p:nvGraphicFramePr>
        <p:xfrm>
          <a:off x="457200" y="1124744"/>
          <a:ext cx="8229600" cy="5526426"/>
        </p:xfrm>
        <a:graphic>
          <a:graphicData uri="http://schemas.openxmlformats.org/drawingml/2006/table">
            <a:tbl>
              <a:tblPr firstRow="1" bandRow="1">
                <a:tableStyleId>{5C22544A-7EE6-4342-B048-85BDC9FD1C3A}</a:tableStyleId>
              </a:tblPr>
              <a:tblGrid>
                <a:gridCol w="4114800"/>
                <a:gridCol w="4114800"/>
              </a:tblGrid>
              <a:tr h="745455">
                <a:tc>
                  <a:txBody>
                    <a:bodyPr/>
                    <a:lstStyle/>
                    <a:p>
                      <a:r>
                        <a:rPr lang="it-IT" dirty="0" smtClean="0">
                          <a:solidFill>
                            <a:srgbClr val="002060"/>
                          </a:solidFill>
                        </a:rPr>
                        <a:t>PRESENTAZIONE DELLA SCUOLA</a:t>
                      </a:r>
                      <a:endParaRPr lang="it-IT" dirty="0">
                        <a:solidFill>
                          <a:srgbClr val="002060"/>
                        </a:solidFill>
                      </a:endParaRPr>
                    </a:p>
                  </a:txBody>
                  <a:tcPr>
                    <a:solidFill>
                      <a:schemeClr val="accent5">
                        <a:lumMod val="40000"/>
                        <a:lumOff val="60000"/>
                      </a:schemeClr>
                    </a:solidFill>
                  </a:tcPr>
                </a:tc>
                <a:tc>
                  <a:txBody>
                    <a:bodyPr/>
                    <a:lstStyle/>
                    <a:p>
                      <a:r>
                        <a:rPr lang="it-IT" b="1" dirty="0" smtClean="0">
                          <a:solidFill>
                            <a:schemeClr val="accent3">
                              <a:lumMod val="50000"/>
                            </a:schemeClr>
                          </a:solidFill>
                        </a:rPr>
                        <a:t>La</a:t>
                      </a:r>
                      <a:r>
                        <a:rPr lang="it-IT" b="1" baseline="0" dirty="0" smtClean="0">
                          <a:solidFill>
                            <a:schemeClr val="accent3">
                              <a:lumMod val="50000"/>
                            </a:schemeClr>
                          </a:solidFill>
                        </a:rPr>
                        <a:t> storia della scuola. La situazione attuale: contesto, classi, studenti,  …</a:t>
                      </a:r>
                      <a:endParaRPr lang="it-IT" b="1" dirty="0">
                        <a:solidFill>
                          <a:schemeClr val="accent3">
                            <a:lumMod val="50000"/>
                          </a:schemeClr>
                        </a:solidFill>
                      </a:endParaRPr>
                    </a:p>
                  </a:txBody>
                  <a:tcPr>
                    <a:solidFill>
                      <a:schemeClr val="accent5">
                        <a:lumMod val="40000"/>
                        <a:lumOff val="60000"/>
                      </a:schemeClr>
                    </a:solidFill>
                  </a:tcPr>
                </a:tc>
              </a:tr>
              <a:tr h="2195574">
                <a:tc>
                  <a:txBody>
                    <a:bodyPr/>
                    <a:lstStyle/>
                    <a:p>
                      <a:endParaRPr lang="it-IT" b="1" dirty="0" smtClean="0">
                        <a:solidFill>
                          <a:srgbClr val="002060"/>
                        </a:solidFill>
                      </a:endParaRPr>
                    </a:p>
                    <a:p>
                      <a:endParaRPr lang="it-IT" b="1" dirty="0" smtClean="0">
                        <a:solidFill>
                          <a:srgbClr val="002060"/>
                        </a:solidFill>
                      </a:endParaRPr>
                    </a:p>
                    <a:p>
                      <a:endParaRPr lang="it-IT" b="1" dirty="0" smtClean="0">
                        <a:solidFill>
                          <a:srgbClr val="002060"/>
                        </a:solidFill>
                      </a:endParaRPr>
                    </a:p>
                    <a:p>
                      <a:r>
                        <a:rPr lang="it-IT" b="1" dirty="0" smtClean="0">
                          <a:solidFill>
                            <a:srgbClr val="002060"/>
                          </a:solidFill>
                        </a:rPr>
                        <a:t>LE</a:t>
                      </a:r>
                      <a:r>
                        <a:rPr lang="it-IT" b="1" baseline="0" dirty="0" smtClean="0">
                          <a:solidFill>
                            <a:srgbClr val="002060"/>
                          </a:solidFill>
                        </a:rPr>
                        <a:t> SCELTE STRATEGICHE </a:t>
                      </a:r>
                      <a:r>
                        <a:rPr lang="it-IT" b="1" baseline="0" dirty="0" err="1" smtClean="0">
                          <a:solidFill>
                            <a:srgbClr val="002060"/>
                          </a:solidFill>
                        </a:rPr>
                        <a:t>DI</a:t>
                      </a:r>
                      <a:r>
                        <a:rPr lang="it-IT" b="1" baseline="0" dirty="0" smtClean="0">
                          <a:solidFill>
                            <a:srgbClr val="002060"/>
                          </a:solidFill>
                        </a:rPr>
                        <a:t> FONDO</a:t>
                      </a:r>
                      <a:endParaRPr lang="it-IT" b="1" dirty="0">
                        <a:solidFill>
                          <a:srgbClr val="002060"/>
                        </a:solidFill>
                      </a:endParaRPr>
                    </a:p>
                  </a:txBody>
                  <a:tcPr>
                    <a:solidFill>
                      <a:schemeClr val="accent5">
                        <a:lumMod val="40000"/>
                        <a:lumOff val="60000"/>
                      </a:schemeClr>
                    </a:solidFill>
                  </a:tcPr>
                </a:tc>
                <a:tc>
                  <a:txBody>
                    <a:bodyPr/>
                    <a:lstStyle/>
                    <a:p>
                      <a:endParaRPr lang="it-IT" b="1" dirty="0" smtClean="0">
                        <a:solidFill>
                          <a:srgbClr val="006600"/>
                        </a:solidFill>
                      </a:endParaRPr>
                    </a:p>
                    <a:p>
                      <a:r>
                        <a:rPr lang="it-IT" b="1" dirty="0" smtClean="0">
                          <a:solidFill>
                            <a:srgbClr val="006600"/>
                          </a:solidFill>
                        </a:rPr>
                        <a:t>Come la scuola interpreta il mandato istituzionale e definisce la propria </a:t>
                      </a:r>
                      <a:r>
                        <a:rPr lang="it-IT" b="1" dirty="0" err="1" smtClean="0">
                          <a:solidFill>
                            <a:srgbClr val="006600"/>
                          </a:solidFill>
                        </a:rPr>
                        <a:t>mission</a:t>
                      </a:r>
                      <a:r>
                        <a:rPr lang="it-IT" b="1" dirty="0" smtClean="0">
                          <a:solidFill>
                            <a:srgbClr val="006600"/>
                          </a:solidFill>
                        </a:rPr>
                        <a:t> </a:t>
                      </a:r>
                    </a:p>
                    <a:p>
                      <a:r>
                        <a:rPr lang="it-IT" b="1" baseline="0" dirty="0" smtClean="0">
                          <a:solidFill>
                            <a:srgbClr val="006600"/>
                          </a:solidFill>
                        </a:rPr>
                        <a:t>I principi di fondo a cui si ispira                    l’offerta formativa e le relative fonti </a:t>
                      </a:r>
                    </a:p>
                    <a:p>
                      <a:r>
                        <a:rPr lang="it-IT" b="1" baseline="0" dirty="0" smtClean="0">
                          <a:solidFill>
                            <a:srgbClr val="006600"/>
                          </a:solidFill>
                        </a:rPr>
                        <a:t>Le politiche per l’inclusione</a:t>
                      </a:r>
                    </a:p>
                    <a:p>
                      <a:r>
                        <a:rPr lang="it-IT" b="1" baseline="0" dirty="0" err="1" smtClean="0">
                          <a:solidFill>
                            <a:srgbClr val="006600"/>
                          </a:solidFill>
                        </a:rPr>
                        <a:t>……</a:t>
                      </a:r>
                      <a:endParaRPr lang="it-IT" b="1" baseline="0" dirty="0" smtClean="0">
                        <a:solidFill>
                          <a:srgbClr val="006600"/>
                        </a:solidFill>
                      </a:endParaRPr>
                    </a:p>
                  </a:txBody>
                  <a:tcPr>
                    <a:solidFill>
                      <a:schemeClr val="accent5">
                        <a:lumMod val="40000"/>
                        <a:lumOff val="60000"/>
                      </a:schemeClr>
                    </a:solidFill>
                  </a:tcPr>
                </a:tc>
              </a:tr>
              <a:tr h="2494971">
                <a:tc>
                  <a:txBody>
                    <a:bodyPr/>
                    <a:lstStyle/>
                    <a:p>
                      <a:endParaRPr lang="it-IT" b="1" dirty="0" smtClean="0">
                        <a:solidFill>
                          <a:srgbClr val="002060"/>
                        </a:solidFill>
                      </a:endParaRPr>
                    </a:p>
                    <a:p>
                      <a:endParaRPr lang="it-IT" b="1" dirty="0" smtClean="0">
                        <a:solidFill>
                          <a:srgbClr val="002060"/>
                        </a:solidFill>
                      </a:endParaRPr>
                    </a:p>
                    <a:p>
                      <a:r>
                        <a:rPr lang="it-IT" b="1" dirty="0" smtClean="0">
                          <a:solidFill>
                            <a:srgbClr val="002060"/>
                          </a:solidFill>
                        </a:rPr>
                        <a:t>LE</a:t>
                      </a:r>
                      <a:r>
                        <a:rPr lang="it-IT" b="1" baseline="0" dirty="0" smtClean="0">
                          <a:solidFill>
                            <a:srgbClr val="002060"/>
                          </a:solidFill>
                        </a:rPr>
                        <a:t> PRIORITÀ PER IL MIGLIORAMENTO</a:t>
                      </a:r>
                    </a:p>
                    <a:p>
                      <a:r>
                        <a:rPr lang="it-IT" b="1" baseline="0" dirty="0" smtClean="0">
                          <a:solidFill>
                            <a:srgbClr val="002060"/>
                          </a:solidFill>
                        </a:rPr>
                        <a:t> E IL POTENZIAMENTO NEL TRIENNIO</a:t>
                      </a:r>
                      <a:endParaRPr lang="it-IT" b="1" dirty="0">
                        <a:solidFill>
                          <a:srgbClr val="002060"/>
                        </a:solidFill>
                      </a:endParaRPr>
                    </a:p>
                  </a:txBody>
                  <a:tcPr>
                    <a:solidFill>
                      <a:schemeClr val="accent5">
                        <a:lumMod val="40000"/>
                        <a:lumOff val="60000"/>
                      </a:schemeClr>
                    </a:solidFill>
                  </a:tcPr>
                </a:tc>
                <a:tc>
                  <a:txBody>
                    <a:bodyPr/>
                    <a:lstStyle/>
                    <a:p>
                      <a:endParaRPr lang="it-IT" b="1" baseline="0" dirty="0" smtClean="0">
                        <a:solidFill>
                          <a:srgbClr val="006600"/>
                        </a:solidFill>
                      </a:endParaRPr>
                    </a:p>
                    <a:p>
                      <a:r>
                        <a:rPr lang="it-IT" b="1" baseline="0" dirty="0" smtClean="0">
                          <a:solidFill>
                            <a:srgbClr val="006600"/>
                          </a:solidFill>
                        </a:rPr>
                        <a:t>Le priorità e i traguardi del Piano di Miglioramento ex DPR 80/2013</a:t>
                      </a:r>
                    </a:p>
                    <a:p>
                      <a:r>
                        <a:rPr lang="it-IT" b="1" baseline="0" dirty="0" smtClean="0">
                          <a:solidFill>
                            <a:srgbClr val="006600"/>
                          </a:solidFill>
                        </a:rPr>
                        <a:t>Altri miglioramenti che si è deciso di realizzare</a:t>
                      </a:r>
                    </a:p>
                    <a:p>
                      <a:r>
                        <a:rPr lang="it-IT" b="1" baseline="0" dirty="0" smtClean="0">
                          <a:solidFill>
                            <a:srgbClr val="006600"/>
                          </a:solidFill>
                        </a:rPr>
                        <a:t>Priorità di potenziamento individuate tra gli obiettivi formativi di cui all’art.1, comma 7, della L. 107/2015</a:t>
                      </a:r>
                    </a:p>
                  </a:txBody>
                  <a:tcPr>
                    <a:solidFill>
                      <a:schemeClr val="accent5">
                        <a:lumMod val="40000"/>
                        <a:lumOff val="60000"/>
                      </a:schemeClr>
                    </a:solidFill>
                  </a:tcPr>
                </a:tc>
              </a:tr>
            </a:tbl>
          </a:graphicData>
        </a:graphic>
      </p:graphicFrame>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20000"/>
          </a:xfrm>
          <a:solidFill>
            <a:schemeClr val="accent5">
              <a:lumMod val="40000"/>
              <a:lumOff val="60000"/>
            </a:schemeClr>
          </a:solidFill>
        </p:spPr>
        <p:txBody>
          <a:bodyPr rtlCol="0">
            <a:normAutofit/>
          </a:bodyPr>
          <a:lstStyle/>
          <a:p>
            <a:pPr eaLnBrk="1" fontAlgn="auto" hangingPunct="1">
              <a:spcAft>
                <a:spcPts val="0"/>
              </a:spcAft>
              <a:defRPr/>
            </a:pPr>
            <a:r>
              <a:rPr lang="it-IT" sz="2400" b="1" dirty="0" smtClean="0">
                <a:solidFill>
                  <a:srgbClr val="FF0000"/>
                </a:solidFill>
              </a:rPr>
              <a:t>IL PIANO DELL’OFFERTA FORMATIVA DOPO LA LEGGE 107/2015</a:t>
            </a:r>
            <a:endParaRPr lang="it-IT" sz="2400" b="1" dirty="0">
              <a:solidFill>
                <a:srgbClr val="FF0000"/>
              </a:solidFill>
            </a:endParaRPr>
          </a:p>
        </p:txBody>
      </p:sp>
      <p:graphicFrame>
        <p:nvGraphicFramePr>
          <p:cNvPr id="4" name="Segnaposto contenuto 3"/>
          <p:cNvGraphicFramePr>
            <a:graphicFrameLocks noGrp="1"/>
          </p:cNvGraphicFramePr>
          <p:nvPr>
            <p:ph idx="1"/>
          </p:nvPr>
        </p:nvGraphicFramePr>
        <p:xfrm>
          <a:off x="467544" y="1124744"/>
          <a:ext cx="8229600" cy="5059680"/>
        </p:xfrm>
        <a:graphic>
          <a:graphicData uri="http://schemas.openxmlformats.org/drawingml/2006/table">
            <a:tbl>
              <a:tblPr firstRow="1" bandRow="1">
                <a:tableStyleId>{5C22544A-7EE6-4342-B048-85BDC9FD1C3A}</a:tableStyleId>
              </a:tblPr>
              <a:tblGrid>
                <a:gridCol w="4114800"/>
                <a:gridCol w="4114800"/>
              </a:tblGrid>
              <a:tr h="570344">
                <a:tc>
                  <a:txBody>
                    <a:bodyPr/>
                    <a:lstStyle/>
                    <a:p>
                      <a:endParaRPr lang="it-IT" sz="1400" b="1" dirty="0" smtClean="0">
                        <a:solidFill>
                          <a:srgbClr val="002060"/>
                        </a:solidFill>
                      </a:endParaRPr>
                    </a:p>
                    <a:p>
                      <a:endParaRPr lang="it-IT" sz="1400" b="1" dirty="0" smtClean="0">
                        <a:solidFill>
                          <a:srgbClr val="002060"/>
                        </a:solidFill>
                      </a:endParaRPr>
                    </a:p>
                    <a:p>
                      <a:r>
                        <a:rPr lang="it-IT" sz="1400" b="1" dirty="0" smtClean="0">
                          <a:solidFill>
                            <a:srgbClr val="002060"/>
                          </a:solidFill>
                        </a:rPr>
                        <a:t>IL</a:t>
                      </a:r>
                      <a:r>
                        <a:rPr lang="it-IT" sz="1400" b="1" baseline="0" dirty="0" smtClean="0">
                          <a:solidFill>
                            <a:srgbClr val="002060"/>
                          </a:solidFill>
                        </a:rPr>
                        <a:t> CURRICOLO</a:t>
                      </a:r>
                      <a:endParaRPr lang="it-IT" sz="1400" b="1" dirty="0">
                        <a:solidFill>
                          <a:srgbClr val="002060"/>
                        </a:solidFill>
                      </a:endParaRPr>
                    </a:p>
                  </a:txBody>
                  <a:tcPr>
                    <a:solidFill>
                      <a:schemeClr val="accent5">
                        <a:lumMod val="40000"/>
                        <a:lumOff val="60000"/>
                      </a:schemeClr>
                    </a:solidFill>
                  </a:tcPr>
                </a:tc>
                <a:tc>
                  <a:txBody>
                    <a:bodyPr/>
                    <a:lstStyle/>
                    <a:p>
                      <a:r>
                        <a:rPr lang="it-IT" sz="1400" b="1" kern="1200" baseline="0" dirty="0" smtClean="0">
                          <a:solidFill>
                            <a:srgbClr val="006600"/>
                          </a:solidFill>
                          <a:latin typeface="+mn-lt"/>
                          <a:ea typeface="+mn-ea"/>
                          <a:cs typeface="+mn-cs"/>
                        </a:rPr>
                        <a:t>Come è strutturato il curricolo </a:t>
                      </a:r>
                    </a:p>
                    <a:p>
                      <a:r>
                        <a:rPr lang="it-IT" sz="1400" b="1" kern="1200" baseline="0" dirty="0" smtClean="0">
                          <a:solidFill>
                            <a:srgbClr val="006600"/>
                          </a:solidFill>
                          <a:latin typeface="+mn-lt"/>
                          <a:ea typeface="+mn-ea"/>
                          <a:cs typeface="+mn-cs"/>
                        </a:rPr>
                        <a:t>I percorsi: disciplinari, interdisciplinari, trasversali; personalizzati, individualizzati; comuni, opzionali.</a:t>
                      </a:r>
                    </a:p>
                    <a:p>
                      <a:r>
                        <a:rPr lang="it-IT" sz="1400" b="1" kern="1200" baseline="0" dirty="0" smtClean="0">
                          <a:solidFill>
                            <a:srgbClr val="006600"/>
                          </a:solidFill>
                          <a:latin typeface="+mn-lt"/>
                          <a:ea typeface="+mn-ea"/>
                          <a:cs typeface="+mn-cs"/>
                        </a:rPr>
                        <a:t>I progetti: continuità, orientamento, alternanza … </a:t>
                      </a:r>
                    </a:p>
                    <a:p>
                      <a:r>
                        <a:rPr lang="it-IT" sz="1400" b="1" kern="1200" baseline="0" dirty="0" smtClean="0">
                          <a:solidFill>
                            <a:schemeClr val="tx1"/>
                          </a:solidFill>
                          <a:latin typeface="+mn-lt"/>
                          <a:ea typeface="+mn-ea"/>
                          <a:cs typeface="+mn-cs"/>
                        </a:rPr>
                        <a:t>Il curricolo completo può costituire un allegato</a:t>
                      </a:r>
                    </a:p>
                  </a:txBody>
                  <a:tcPr>
                    <a:solidFill>
                      <a:schemeClr val="accent5">
                        <a:lumMod val="40000"/>
                        <a:lumOff val="60000"/>
                      </a:schemeClr>
                    </a:solidFill>
                  </a:tcPr>
                </a:tc>
              </a:tr>
              <a:tr h="289912">
                <a:tc>
                  <a:txBody>
                    <a:bodyPr/>
                    <a:lstStyle/>
                    <a:p>
                      <a:r>
                        <a:rPr lang="it-IT" sz="1400" b="1" dirty="0" smtClean="0">
                          <a:solidFill>
                            <a:srgbClr val="002060"/>
                          </a:solidFill>
                        </a:rPr>
                        <a:t>L’ AMPLIAMENTO DELL’OFFERTA FORMATIVA</a:t>
                      </a:r>
                      <a:endParaRPr lang="it-IT" sz="1400" b="1" dirty="0">
                        <a:solidFill>
                          <a:srgbClr val="002060"/>
                        </a:solidFill>
                      </a:endParaRPr>
                    </a:p>
                  </a:txBody>
                  <a:tcPr>
                    <a:solidFill>
                      <a:schemeClr val="accent5">
                        <a:lumMod val="40000"/>
                        <a:lumOff val="60000"/>
                      </a:schemeClr>
                    </a:solidFill>
                  </a:tcPr>
                </a:tc>
                <a:tc>
                  <a:txBody>
                    <a:bodyPr/>
                    <a:lstStyle/>
                    <a:p>
                      <a:r>
                        <a:rPr lang="it-IT" sz="1400" b="1" kern="1200" baseline="0" dirty="0" smtClean="0">
                          <a:solidFill>
                            <a:srgbClr val="006600"/>
                          </a:solidFill>
                          <a:latin typeface="+mn-lt"/>
                          <a:ea typeface="+mn-ea"/>
                          <a:cs typeface="+mn-cs"/>
                        </a:rPr>
                        <a:t>Le eventuali attività extracurricolari facoltative</a:t>
                      </a:r>
                      <a:endParaRPr lang="it-IT" sz="1400" b="1" kern="1200" baseline="0" dirty="0">
                        <a:solidFill>
                          <a:srgbClr val="006600"/>
                        </a:solidFill>
                        <a:latin typeface="+mn-lt"/>
                        <a:ea typeface="+mn-ea"/>
                        <a:cs typeface="+mn-cs"/>
                      </a:endParaRPr>
                    </a:p>
                  </a:txBody>
                  <a:tcPr>
                    <a:solidFill>
                      <a:schemeClr val="accent5">
                        <a:lumMod val="40000"/>
                        <a:lumOff val="60000"/>
                      </a:schemeClr>
                    </a:solidFill>
                  </a:tcPr>
                </a:tc>
              </a:tr>
              <a:tr h="570344">
                <a:tc>
                  <a:txBody>
                    <a:bodyPr/>
                    <a:lstStyle/>
                    <a:p>
                      <a:endParaRPr lang="it-IT" sz="1400" b="1" dirty="0" smtClean="0">
                        <a:solidFill>
                          <a:srgbClr val="002060"/>
                        </a:solidFill>
                      </a:endParaRPr>
                    </a:p>
                    <a:p>
                      <a:endParaRPr lang="it-IT" sz="1400" b="1" dirty="0" smtClean="0">
                        <a:solidFill>
                          <a:srgbClr val="002060"/>
                        </a:solidFill>
                      </a:endParaRPr>
                    </a:p>
                    <a:p>
                      <a:endParaRPr lang="it-IT" sz="1400" b="1" dirty="0" smtClean="0">
                        <a:solidFill>
                          <a:srgbClr val="002060"/>
                        </a:solidFill>
                      </a:endParaRPr>
                    </a:p>
                    <a:p>
                      <a:endParaRPr lang="it-IT" sz="1400" b="1" dirty="0" smtClean="0">
                        <a:solidFill>
                          <a:srgbClr val="002060"/>
                        </a:solidFill>
                      </a:endParaRPr>
                    </a:p>
                    <a:p>
                      <a:r>
                        <a:rPr lang="it-IT" sz="1400" b="1" dirty="0" smtClean="0">
                          <a:solidFill>
                            <a:srgbClr val="002060"/>
                          </a:solidFill>
                        </a:rPr>
                        <a:t>L’ORGANIZZAZIONE</a:t>
                      </a:r>
                      <a:r>
                        <a:rPr lang="it-IT" sz="1400" b="1" baseline="0" dirty="0" smtClean="0">
                          <a:solidFill>
                            <a:srgbClr val="002060"/>
                          </a:solidFill>
                        </a:rPr>
                        <a:t> DELL’ AMBIENTE                     </a:t>
                      </a:r>
                    </a:p>
                    <a:p>
                      <a:r>
                        <a:rPr lang="it-IT" sz="1400" b="1" baseline="0" dirty="0" err="1" smtClean="0">
                          <a:solidFill>
                            <a:srgbClr val="002060"/>
                          </a:solidFill>
                        </a:rPr>
                        <a:t>DI</a:t>
                      </a:r>
                      <a:r>
                        <a:rPr lang="it-IT" sz="1400" b="1" baseline="0" dirty="0" smtClean="0">
                          <a:solidFill>
                            <a:srgbClr val="002060"/>
                          </a:solidFill>
                        </a:rPr>
                        <a:t> APPRENDIMENTO</a:t>
                      </a:r>
                      <a:endParaRPr lang="it-IT" sz="1400" b="1" dirty="0">
                        <a:solidFill>
                          <a:srgbClr val="002060"/>
                        </a:solidFill>
                      </a:endParaRPr>
                    </a:p>
                  </a:txBody>
                  <a:tcPr>
                    <a:solidFill>
                      <a:schemeClr val="accent5">
                        <a:lumMod val="40000"/>
                        <a:lumOff val="60000"/>
                      </a:schemeClr>
                    </a:solidFill>
                  </a:tcPr>
                </a:tc>
                <a:tc>
                  <a:txBody>
                    <a:bodyPr/>
                    <a:lstStyle/>
                    <a:p>
                      <a:r>
                        <a:rPr lang="it-IT" sz="1400" b="1" kern="1200" baseline="0" dirty="0" smtClean="0">
                          <a:solidFill>
                            <a:srgbClr val="006600"/>
                          </a:solidFill>
                          <a:latin typeface="+mn-lt"/>
                          <a:ea typeface="+mn-ea"/>
                          <a:cs typeface="+mn-cs"/>
                        </a:rPr>
                        <a:t>Criteri generali di tipo </a:t>
                      </a:r>
                      <a:r>
                        <a:rPr lang="it-IT" sz="1400" b="1" kern="1200" baseline="0" dirty="0" err="1" smtClean="0">
                          <a:solidFill>
                            <a:srgbClr val="006600"/>
                          </a:solidFill>
                          <a:latin typeface="+mn-lt"/>
                          <a:ea typeface="+mn-ea"/>
                          <a:cs typeface="+mn-cs"/>
                        </a:rPr>
                        <a:t>metodologico-didattico</a:t>
                      </a:r>
                      <a:r>
                        <a:rPr lang="it-IT" sz="1400" b="1" kern="1200" baseline="0" dirty="0" smtClean="0">
                          <a:solidFill>
                            <a:srgbClr val="006600"/>
                          </a:solidFill>
                          <a:latin typeface="+mn-lt"/>
                          <a:ea typeface="+mn-ea"/>
                          <a:cs typeface="+mn-cs"/>
                        </a:rPr>
                        <a:t> per la realizzazione dei processi di insegnamento/apprendimento</a:t>
                      </a:r>
                    </a:p>
                    <a:p>
                      <a:r>
                        <a:rPr lang="it-IT" sz="1400" b="1" kern="1200" baseline="0" dirty="0" smtClean="0">
                          <a:solidFill>
                            <a:srgbClr val="006600"/>
                          </a:solidFill>
                          <a:latin typeface="+mn-lt"/>
                          <a:ea typeface="+mn-ea"/>
                          <a:cs typeface="+mn-cs"/>
                        </a:rPr>
                        <a:t>Organizzazione di tempi, spazi, raggruppamenti degli alunni</a:t>
                      </a:r>
                    </a:p>
                    <a:p>
                      <a:r>
                        <a:rPr lang="it-IT" sz="1400" b="1" kern="1200" baseline="0" dirty="0" smtClean="0">
                          <a:solidFill>
                            <a:schemeClr val="tx1"/>
                          </a:solidFill>
                          <a:latin typeface="+mn-lt"/>
                          <a:ea typeface="+mn-ea"/>
                          <a:cs typeface="+mn-cs"/>
                        </a:rPr>
                        <a:t>Nella presentazione di questi aspetti si esplicitano anche le soluzioni didattiche e organizzative per:</a:t>
                      </a:r>
                    </a:p>
                    <a:p>
                      <a:pPr>
                        <a:buFontTx/>
                        <a:buChar char="-"/>
                      </a:pPr>
                      <a:r>
                        <a:rPr lang="it-IT" sz="1400" b="1" kern="1200" baseline="0" dirty="0" smtClean="0">
                          <a:solidFill>
                            <a:schemeClr val="tx1"/>
                          </a:solidFill>
                          <a:latin typeface="+mn-lt"/>
                          <a:ea typeface="+mn-ea"/>
                          <a:cs typeface="+mn-cs"/>
                        </a:rPr>
                        <a:t>rispondere alle specifiche esigenze di individualizzazione e personalizzazione;</a:t>
                      </a:r>
                    </a:p>
                    <a:p>
                      <a:pPr>
                        <a:buFontTx/>
                        <a:buChar char="-"/>
                      </a:pPr>
                      <a:r>
                        <a:rPr lang="it-IT" sz="1400" b="1" kern="1200" baseline="0" dirty="0" smtClean="0">
                          <a:solidFill>
                            <a:schemeClr val="tx1"/>
                          </a:solidFill>
                          <a:latin typeface="+mn-lt"/>
                          <a:ea typeface="+mn-ea"/>
                          <a:cs typeface="+mn-cs"/>
                        </a:rPr>
                        <a:t> conseguire i traguardi di miglioramento programmati.</a:t>
                      </a:r>
                    </a:p>
                  </a:txBody>
                  <a:tcPr>
                    <a:solidFill>
                      <a:schemeClr val="accent5">
                        <a:lumMod val="40000"/>
                        <a:lumOff val="60000"/>
                      </a:schemeClr>
                    </a:solidFill>
                  </a:tcPr>
                </a:tc>
              </a:tr>
              <a:tr h="570344">
                <a:tc>
                  <a:txBody>
                    <a:bodyPr/>
                    <a:lstStyle/>
                    <a:p>
                      <a:r>
                        <a:rPr lang="it-IT" sz="1400" b="1" dirty="0" smtClean="0">
                          <a:solidFill>
                            <a:srgbClr val="002060"/>
                          </a:solidFill>
                        </a:rPr>
                        <a:t>MODALITÀ </a:t>
                      </a:r>
                      <a:r>
                        <a:rPr lang="it-IT" sz="1400" b="1" dirty="0" err="1" smtClean="0">
                          <a:solidFill>
                            <a:srgbClr val="002060"/>
                          </a:solidFill>
                        </a:rPr>
                        <a:t>DI</a:t>
                      </a:r>
                      <a:r>
                        <a:rPr lang="it-IT" sz="1400" b="1" dirty="0" smtClean="0">
                          <a:solidFill>
                            <a:srgbClr val="002060"/>
                          </a:solidFill>
                        </a:rPr>
                        <a:t> VERIFICA E CRITERI </a:t>
                      </a:r>
                    </a:p>
                    <a:p>
                      <a:r>
                        <a:rPr lang="it-IT" sz="1400" b="1" dirty="0" err="1" smtClean="0">
                          <a:solidFill>
                            <a:srgbClr val="002060"/>
                          </a:solidFill>
                        </a:rPr>
                        <a:t>DI</a:t>
                      </a:r>
                      <a:r>
                        <a:rPr lang="it-IT" sz="1400" b="1" dirty="0" smtClean="0">
                          <a:solidFill>
                            <a:srgbClr val="002060"/>
                          </a:solidFill>
                        </a:rPr>
                        <a:t> VALUTAZIONE</a:t>
                      </a:r>
                      <a:r>
                        <a:rPr lang="it-IT" sz="1400" b="1" baseline="0" dirty="0" smtClean="0">
                          <a:solidFill>
                            <a:srgbClr val="002060"/>
                          </a:solidFill>
                        </a:rPr>
                        <a:t> DEGLI STUDENTI</a:t>
                      </a:r>
                      <a:endParaRPr lang="it-IT" sz="1400" b="1" dirty="0" smtClean="0">
                        <a:solidFill>
                          <a:srgbClr val="002060"/>
                        </a:solidFill>
                      </a:endParaRPr>
                    </a:p>
                  </a:txBody>
                  <a:tcPr>
                    <a:solidFill>
                      <a:schemeClr val="accent5">
                        <a:lumMod val="40000"/>
                        <a:lumOff val="60000"/>
                      </a:schemeClr>
                    </a:solidFill>
                  </a:tcPr>
                </a:tc>
                <a:tc>
                  <a:txBody>
                    <a:bodyPr/>
                    <a:lstStyle/>
                    <a:p>
                      <a:pPr>
                        <a:buFontTx/>
                        <a:buNone/>
                      </a:pPr>
                      <a:r>
                        <a:rPr lang="it-IT" sz="1400" b="1" kern="1200" baseline="0" dirty="0" smtClean="0">
                          <a:solidFill>
                            <a:srgbClr val="006600"/>
                          </a:solidFill>
                          <a:latin typeface="+mn-lt"/>
                          <a:ea typeface="+mn-ea"/>
                          <a:cs typeface="+mn-cs"/>
                        </a:rPr>
                        <a:t>Modalità di verifica e criteri valutazione degli apprendimenti</a:t>
                      </a:r>
                    </a:p>
                    <a:p>
                      <a:pPr>
                        <a:buFontTx/>
                        <a:buNone/>
                      </a:pPr>
                      <a:r>
                        <a:rPr lang="it-IT" sz="1400" b="1" kern="1200" baseline="0" dirty="0" smtClean="0">
                          <a:solidFill>
                            <a:srgbClr val="006600"/>
                          </a:solidFill>
                          <a:latin typeface="+mn-lt"/>
                          <a:ea typeface="+mn-ea"/>
                          <a:cs typeface="+mn-cs"/>
                        </a:rPr>
                        <a:t>Criteri di valutazione del comportamento</a:t>
                      </a:r>
                    </a:p>
                    <a:p>
                      <a:pPr>
                        <a:buFontTx/>
                        <a:buNone/>
                      </a:pPr>
                      <a:r>
                        <a:rPr lang="it-IT" sz="1400" b="1" kern="1200" baseline="0" dirty="0" smtClean="0">
                          <a:solidFill>
                            <a:srgbClr val="006600"/>
                          </a:solidFill>
                          <a:latin typeface="+mn-lt"/>
                          <a:ea typeface="+mn-ea"/>
                          <a:cs typeface="+mn-cs"/>
                        </a:rPr>
                        <a:t>Modalità di rilevazione dei livelli di sviluppo delle competenze e di certificazione delle competenze</a:t>
                      </a:r>
                    </a:p>
                  </a:txBody>
                  <a:tcPr>
                    <a:solidFill>
                      <a:schemeClr val="accent5">
                        <a:lumMod val="40000"/>
                        <a:lumOff val="60000"/>
                      </a:schemeClr>
                    </a:solid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5">
              <a:lumMod val="40000"/>
              <a:lumOff val="60000"/>
            </a:schemeClr>
          </a:solidFill>
        </p:spPr>
        <p:txBody>
          <a:bodyPr>
            <a:normAutofit fontScale="90000"/>
          </a:bodyPr>
          <a:lstStyle/>
          <a:p>
            <a:r>
              <a:rPr lang="it-IT" sz="2700" b="1" dirty="0" smtClean="0">
                <a:solidFill>
                  <a:srgbClr val="FF0000"/>
                </a:solidFill>
              </a:rPr>
              <a:t>CONTENUTI SPECIFICI INTRODOTTI DA NORME SUCCESSIVE</a:t>
            </a:r>
            <a:br>
              <a:rPr lang="it-IT" sz="2700" b="1" dirty="0" smtClean="0">
                <a:solidFill>
                  <a:srgbClr val="FF0000"/>
                </a:solidFill>
              </a:rPr>
            </a:br>
            <a:r>
              <a:rPr lang="it-IT" sz="2700" b="1" dirty="0" smtClean="0">
                <a:solidFill>
                  <a:srgbClr val="002060"/>
                </a:solidFill>
              </a:rPr>
              <a:t>IL PIANO ANNUALE PER L’INCLUSIVITÀ</a:t>
            </a:r>
            <a:endParaRPr lang="it-IT" sz="2700" b="1" dirty="0">
              <a:solidFill>
                <a:srgbClr val="002060"/>
              </a:solidFill>
            </a:endParaRPr>
          </a:p>
        </p:txBody>
      </p:sp>
      <p:sp>
        <p:nvSpPr>
          <p:cNvPr id="3" name="Segnaposto contenuto 2"/>
          <p:cNvSpPr>
            <a:spLocks noGrp="1"/>
          </p:cNvSpPr>
          <p:nvPr>
            <p:ph idx="1"/>
          </p:nvPr>
        </p:nvSpPr>
        <p:spPr>
          <a:solidFill>
            <a:schemeClr val="accent5">
              <a:lumMod val="40000"/>
              <a:lumOff val="60000"/>
            </a:schemeClr>
          </a:solidFill>
        </p:spPr>
        <p:txBody>
          <a:bodyPr>
            <a:noAutofit/>
          </a:bodyPr>
          <a:lstStyle/>
          <a:p>
            <a:pPr marL="0" indent="0">
              <a:spcBef>
                <a:spcPts val="0"/>
              </a:spcBef>
              <a:buNone/>
            </a:pPr>
            <a:r>
              <a:rPr lang="it-IT" sz="1800" b="1" dirty="0" smtClean="0">
                <a:solidFill>
                  <a:srgbClr val="C00000"/>
                </a:solidFill>
              </a:rPr>
              <a:t>C.M. N.8/2013</a:t>
            </a:r>
          </a:p>
          <a:p>
            <a:pPr marL="0" indent="0">
              <a:spcBef>
                <a:spcPts val="0"/>
              </a:spcBef>
              <a:buNone/>
            </a:pPr>
            <a:r>
              <a:rPr lang="it-IT" sz="1800" b="1" dirty="0" smtClean="0">
                <a:solidFill>
                  <a:srgbClr val="C00000"/>
                </a:solidFill>
              </a:rPr>
              <a:t>Piano Annuale per l’</a:t>
            </a:r>
            <a:r>
              <a:rPr lang="it-IT" sz="1800" b="1" dirty="0" err="1" smtClean="0">
                <a:solidFill>
                  <a:srgbClr val="C00000"/>
                </a:solidFill>
              </a:rPr>
              <a:t>inclusività</a:t>
            </a:r>
            <a:r>
              <a:rPr lang="it-IT" sz="1800" b="1" dirty="0" smtClean="0">
                <a:solidFill>
                  <a:srgbClr val="C00000"/>
                </a:solidFill>
              </a:rPr>
              <a:t> riferito a tutti gli alunni con BES</a:t>
            </a:r>
          </a:p>
          <a:p>
            <a:pPr marL="0" indent="0">
              <a:spcBef>
                <a:spcPts val="0"/>
              </a:spcBef>
              <a:buNone/>
            </a:pPr>
            <a:endParaRPr lang="it-IT" sz="1800" b="1" dirty="0" smtClean="0">
              <a:solidFill>
                <a:srgbClr val="C00000"/>
              </a:solidFill>
            </a:endParaRPr>
          </a:p>
          <a:p>
            <a:pPr marL="0" indent="0">
              <a:spcBef>
                <a:spcPts val="0"/>
              </a:spcBef>
              <a:buNone/>
            </a:pPr>
            <a:r>
              <a:rPr lang="it-IT" sz="1800" b="1" dirty="0" smtClean="0">
                <a:solidFill>
                  <a:srgbClr val="002060"/>
                </a:solidFill>
              </a:rPr>
              <a:t>Nel </a:t>
            </a:r>
            <a:r>
              <a:rPr lang="it-IT" sz="1800" b="1" dirty="0" err="1" smtClean="0">
                <a:solidFill>
                  <a:srgbClr val="002060"/>
                </a:solidFill>
              </a:rPr>
              <a:t>P.O.F.</a:t>
            </a:r>
            <a:r>
              <a:rPr lang="it-IT" sz="1800" b="1" dirty="0" smtClean="0">
                <a:solidFill>
                  <a:srgbClr val="002060"/>
                </a:solidFill>
              </a:rPr>
              <a:t> della scuola occorre che trovino esplicitazione:</a:t>
            </a:r>
          </a:p>
          <a:p>
            <a:pPr marL="0" indent="0">
              <a:spcBef>
                <a:spcPts val="0"/>
              </a:spcBef>
              <a:buNone/>
            </a:pPr>
            <a:r>
              <a:rPr lang="it-IT" sz="1800" b="1" dirty="0" smtClean="0">
                <a:solidFill>
                  <a:srgbClr val="002060"/>
                </a:solidFill>
              </a:rPr>
              <a:t> - un concreto impegno programmatico per l’inclusione, basato su una attenta lettura del grado di </a:t>
            </a:r>
            <a:r>
              <a:rPr lang="it-IT" sz="1800" b="1" dirty="0" err="1" smtClean="0">
                <a:solidFill>
                  <a:srgbClr val="002060"/>
                </a:solidFill>
              </a:rPr>
              <a:t>inclusività</a:t>
            </a:r>
            <a:r>
              <a:rPr lang="it-IT" sz="1800" b="1" dirty="0" smtClean="0">
                <a:solidFill>
                  <a:srgbClr val="002060"/>
                </a:solidFill>
              </a:rPr>
              <a:t> della scuola e su obiettivi di miglioramento, da perseguire nel senso della </a:t>
            </a:r>
            <a:r>
              <a:rPr lang="it-IT" sz="1800" b="1" dirty="0" smtClean="0">
                <a:solidFill>
                  <a:srgbClr val="FF0000"/>
                </a:solidFill>
              </a:rPr>
              <a:t>trasversalità delle prassi di inclusione negli ambiti dell’insegnamento curricolare, della gestione delle classi, dell’organizzazione dei tempi e degli spazi scolastici, delle relazioni tra docenti, alunni e famiglie;</a:t>
            </a:r>
          </a:p>
          <a:p>
            <a:pPr marL="0" indent="0">
              <a:spcBef>
                <a:spcPts val="0"/>
              </a:spcBef>
              <a:buNone/>
            </a:pPr>
            <a:r>
              <a:rPr lang="it-IT" sz="1800" b="1" dirty="0" smtClean="0">
                <a:solidFill>
                  <a:srgbClr val="002060"/>
                </a:solidFill>
              </a:rPr>
              <a:t>- criteri e procedure di utilizzo “funzionale” delle risorse professionali presenti,</a:t>
            </a:r>
          </a:p>
          <a:p>
            <a:pPr marL="0" indent="0">
              <a:spcBef>
                <a:spcPts val="0"/>
              </a:spcBef>
              <a:buNone/>
            </a:pPr>
            <a:r>
              <a:rPr lang="it-IT" sz="1800" b="1" dirty="0" smtClean="0">
                <a:solidFill>
                  <a:srgbClr val="002060"/>
                </a:solidFill>
              </a:rPr>
              <a:t>privilegiando, rispetto a una logica meramente quantitativa di distribuzione degli</a:t>
            </a:r>
          </a:p>
          <a:p>
            <a:pPr marL="0" indent="0">
              <a:spcBef>
                <a:spcPts val="0"/>
              </a:spcBef>
              <a:buNone/>
            </a:pPr>
            <a:r>
              <a:rPr lang="it-IT" sz="1800" b="1" dirty="0" smtClean="0">
                <a:solidFill>
                  <a:srgbClr val="002060"/>
                </a:solidFill>
              </a:rPr>
              <a:t>organici, una logica “qualitativa”, sulla base di un progetto di inclusione condiviso con famiglie e servizi sociosanitari che recuperi l’aspetto “pedagogico” del percorso di apprendimento e l’ambito specifico di competenza della scuola;</a:t>
            </a:r>
          </a:p>
          <a:p>
            <a:pPr marL="0" indent="0">
              <a:spcBef>
                <a:spcPts val="0"/>
              </a:spcBef>
              <a:buFontTx/>
              <a:buChar char="-"/>
            </a:pPr>
            <a:r>
              <a:rPr lang="it-IT" sz="1800" b="1" dirty="0" smtClean="0">
                <a:solidFill>
                  <a:srgbClr val="002060"/>
                </a:solidFill>
              </a:rPr>
              <a:t>l’impegno a partecipare ad azioni di formazione e/o di prevenzione concordate a livello territoriale.</a:t>
            </a:r>
            <a:endParaRPr lang="it-IT" sz="1800" b="1" dirty="0">
              <a:solidFill>
                <a:srgbClr val="002060"/>
              </a:solidFill>
            </a:endParaRPr>
          </a:p>
        </p:txBody>
      </p:sp>
    </p:spTree>
    <p:extLst>
      <p:ext uri="{BB962C8B-B14F-4D97-AF65-F5344CB8AC3E}">
        <p14:creationId xmlns:p14="http://schemas.microsoft.com/office/powerpoint/2010/main" val="262287488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20000"/>
          </a:xfrm>
          <a:solidFill>
            <a:schemeClr val="accent5">
              <a:lumMod val="40000"/>
              <a:lumOff val="60000"/>
            </a:schemeClr>
          </a:solidFill>
        </p:spPr>
        <p:txBody>
          <a:bodyPr rtlCol="0">
            <a:normAutofit/>
          </a:bodyPr>
          <a:lstStyle/>
          <a:p>
            <a:pPr eaLnBrk="1" fontAlgn="auto" hangingPunct="1">
              <a:spcAft>
                <a:spcPts val="0"/>
              </a:spcAft>
              <a:defRPr/>
            </a:pPr>
            <a:r>
              <a:rPr lang="it-IT" sz="2400" b="1" dirty="0" smtClean="0">
                <a:solidFill>
                  <a:srgbClr val="FF0000"/>
                </a:solidFill>
              </a:rPr>
              <a:t>IL PIANO DELL’OFFERTA FORMATIVA DOPO LA LEGGE 107/2015</a:t>
            </a:r>
            <a:endParaRPr lang="it-IT" sz="2400" b="1" dirty="0">
              <a:solidFill>
                <a:srgbClr val="FF0000"/>
              </a:solidFill>
            </a:endParaRPr>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3464299282"/>
              </p:ext>
            </p:extLst>
          </p:nvPr>
        </p:nvGraphicFramePr>
        <p:xfrm>
          <a:off x="467544" y="1097280"/>
          <a:ext cx="8229600" cy="5212080"/>
        </p:xfrm>
        <a:graphic>
          <a:graphicData uri="http://schemas.openxmlformats.org/drawingml/2006/table">
            <a:tbl>
              <a:tblPr firstRow="1" bandRow="1">
                <a:tableStyleId>{5C22544A-7EE6-4342-B048-85BDC9FD1C3A}</a:tableStyleId>
              </a:tblPr>
              <a:tblGrid>
                <a:gridCol w="4114800"/>
                <a:gridCol w="4114800"/>
              </a:tblGrid>
              <a:tr h="683018">
                <a:tc>
                  <a:txBody>
                    <a:bodyPr/>
                    <a:lstStyle/>
                    <a:p>
                      <a:endParaRPr lang="it-IT" b="1" dirty="0" smtClean="0">
                        <a:solidFill>
                          <a:srgbClr val="002060"/>
                        </a:solidFill>
                      </a:endParaRPr>
                    </a:p>
                    <a:p>
                      <a:r>
                        <a:rPr lang="it-IT" b="1" dirty="0" smtClean="0">
                          <a:solidFill>
                            <a:srgbClr val="002060"/>
                          </a:solidFill>
                        </a:rPr>
                        <a:t>L’ORGANIZZAZIONE</a:t>
                      </a:r>
                      <a:r>
                        <a:rPr lang="it-IT" b="1" baseline="0" dirty="0" smtClean="0">
                          <a:solidFill>
                            <a:srgbClr val="002060"/>
                          </a:solidFill>
                        </a:rPr>
                        <a:t> GENERALE</a:t>
                      </a:r>
                    </a:p>
                    <a:p>
                      <a:r>
                        <a:rPr lang="it-IT" b="1" baseline="0" dirty="0" smtClean="0">
                          <a:solidFill>
                            <a:srgbClr val="002060"/>
                          </a:solidFill>
                        </a:rPr>
                        <a:t> DELLE ATTIVITÀ DELLA SCUOLA</a:t>
                      </a:r>
                      <a:endParaRPr lang="it-IT" b="1" dirty="0">
                        <a:solidFill>
                          <a:srgbClr val="002060"/>
                        </a:solidFill>
                      </a:endParaRPr>
                    </a:p>
                  </a:txBody>
                  <a:tcPr>
                    <a:solidFill>
                      <a:schemeClr val="accent5">
                        <a:lumMod val="40000"/>
                        <a:lumOff val="60000"/>
                      </a:schemeClr>
                    </a:solidFill>
                  </a:tcPr>
                </a:tc>
                <a:tc>
                  <a:txBody>
                    <a:bodyPr/>
                    <a:lstStyle/>
                    <a:p>
                      <a:r>
                        <a:rPr lang="it-IT" sz="1800" b="1" kern="1200" baseline="0" dirty="0" smtClean="0">
                          <a:solidFill>
                            <a:srgbClr val="006600"/>
                          </a:solidFill>
                          <a:latin typeface="+mn-lt"/>
                          <a:ea typeface="+mn-ea"/>
                          <a:cs typeface="+mn-cs"/>
                        </a:rPr>
                        <a:t>Commissioni, gruppi lavoro, incarichi</a:t>
                      </a:r>
                    </a:p>
                    <a:p>
                      <a:r>
                        <a:rPr lang="it-IT" sz="1800" b="1" kern="1200" baseline="0" dirty="0" smtClean="0">
                          <a:solidFill>
                            <a:srgbClr val="006600"/>
                          </a:solidFill>
                          <a:latin typeface="+mn-lt"/>
                          <a:ea typeface="+mn-ea"/>
                          <a:cs typeface="+mn-cs"/>
                        </a:rPr>
                        <a:t>Procedure  </a:t>
                      </a:r>
                    </a:p>
                    <a:p>
                      <a:r>
                        <a:rPr lang="it-IT" sz="1800" b="1" kern="1200" baseline="0" dirty="0" smtClean="0">
                          <a:solidFill>
                            <a:srgbClr val="006600"/>
                          </a:solidFill>
                          <a:latin typeface="+mn-lt"/>
                          <a:ea typeface="+mn-ea"/>
                          <a:cs typeface="+mn-cs"/>
                        </a:rPr>
                        <a:t>Modalità di comunicazione interna </a:t>
                      </a:r>
                    </a:p>
                    <a:p>
                      <a:r>
                        <a:rPr lang="it-IT" sz="1800" b="1" kern="1200" baseline="0" dirty="0" smtClean="0">
                          <a:solidFill>
                            <a:srgbClr val="006600"/>
                          </a:solidFill>
                          <a:latin typeface="+mn-lt"/>
                          <a:ea typeface="+mn-ea"/>
                          <a:cs typeface="+mn-cs"/>
                        </a:rPr>
                        <a:t>ed esterna</a:t>
                      </a:r>
                      <a:endParaRPr lang="it-IT" sz="1800" b="1" kern="1200" baseline="0" dirty="0">
                        <a:solidFill>
                          <a:srgbClr val="006600"/>
                        </a:solidFill>
                        <a:latin typeface="+mn-lt"/>
                        <a:ea typeface="+mn-ea"/>
                        <a:cs typeface="+mn-cs"/>
                      </a:endParaRPr>
                    </a:p>
                  </a:txBody>
                  <a:tcPr>
                    <a:solidFill>
                      <a:schemeClr val="accent5">
                        <a:lumMod val="40000"/>
                        <a:lumOff val="60000"/>
                      </a:schemeClr>
                    </a:solidFill>
                  </a:tcPr>
                </a:tc>
              </a:tr>
              <a:tr h="683018">
                <a:tc>
                  <a:txBody>
                    <a:bodyPr/>
                    <a:lstStyle/>
                    <a:p>
                      <a:endParaRPr lang="it-IT" b="1" baseline="0" dirty="0" smtClean="0">
                        <a:solidFill>
                          <a:srgbClr val="002060"/>
                        </a:solidFill>
                      </a:endParaRPr>
                    </a:p>
                    <a:p>
                      <a:r>
                        <a:rPr lang="it-IT" b="1" baseline="0" dirty="0" smtClean="0">
                          <a:solidFill>
                            <a:srgbClr val="002060"/>
                          </a:solidFill>
                        </a:rPr>
                        <a:t>GLI INTERVENTI </a:t>
                      </a:r>
                      <a:r>
                        <a:rPr lang="it-IT" b="1" baseline="0" dirty="0" err="1" smtClean="0">
                          <a:solidFill>
                            <a:srgbClr val="002060"/>
                          </a:solidFill>
                        </a:rPr>
                        <a:t>DI</a:t>
                      </a:r>
                      <a:r>
                        <a:rPr lang="it-IT" b="1" baseline="0" dirty="0" smtClean="0">
                          <a:solidFill>
                            <a:srgbClr val="002060"/>
                          </a:solidFill>
                        </a:rPr>
                        <a:t> SUPPORTO ALLA QUALITÀ DELL’OFFERTA FORMATIVA</a:t>
                      </a:r>
                      <a:endParaRPr lang="it-IT" b="1" dirty="0">
                        <a:solidFill>
                          <a:srgbClr val="002060"/>
                        </a:solidFill>
                      </a:endParaRPr>
                    </a:p>
                  </a:txBody>
                  <a:tcPr>
                    <a:solidFill>
                      <a:schemeClr val="accent5">
                        <a:lumMod val="40000"/>
                        <a:lumOff val="60000"/>
                      </a:schemeClr>
                    </a:solidFill>
                  </a:tcPr>
                </a:tc>
                <a:tc>
                  <a:txBody>
                    <a:bodyPr/>
                    <a:lstStyle/>
                    <a:p>
                      <a:r>
                        <a:rPr lang="it-IT" sz="1800" b="1" kern="1200" baseline="0" dirty="0" smtClean="0">
                          <a:solidFill>
                            <a:srgbClr val="006600"/>
                          </a:solidFill>
                          <a:latin typeface="+mn-lt"/>
                          <a:ea typeface="+mn-ea"/>
                          <a:cs typeface="+mn-cs"/>
                        </a:rPr>
                        <a:t>Formazione del personale</a:t>
                      </a:r>
                    </a:p>
                    <a:p>
                      <a:r>
                        <a:rPr lang="it-IT" sz="1800" b="1" kern="1200" baseline="0" dirty="0" smtClean="0">
                          <a:solidFill>
                            <a:srgbClr val="006600"/>
                          </a:solidFill>
                          <a:latin typeface="+mn-lt"/>
                          <a:ea typeface="+mn-ea"/>
                          <a:cs typeface="+mn-cs"/>
                        </a:rPr>
                        <a:t>Promozione della partecipazione delle famiglie e del territorio</a:t>
                      </a:r>
                    </a:p>
                    <a:p>
                      <a:r>
                        <a:rPr lang="it-IT" sz="1800" b="1" kern="1200" baseline="0" dirty="0" smtClean="0">
                          <a:solidFill>
                            <a:srgbClr val="006600"/>
                          </a:solidFill>
                          <a:latin typeface="+mn-lt"/>
                          <a:ea typeface="+mn-ea"/>
                          <a:cs typeface="+mn-cs"/>
                        </a:rPr>
                        <a:t>Altri servizi offerti</a:t>
                      </a:r>
                      <a:endParaRPr lang="it-IT" sz="1800" b="1" kern="1200" baseline="0" dirty="0">
                        <a:solidFill>
                          <a:srgbClr val="006600"/>
                        </a:solidFill>
                        <a:latin typeface="+mn-lt"/>
                        <a:ea typeface="+mn-ea"/>
                        <a:cs typeface="+mn-cs"/>
                      </a:endParaRPr>
                    </a:p>
                  </a:txBody>
                  <a:tcPr>
                    <a:solidFill>
                      <a:schemeClr val="accent5">
                        <a:lumMod val="40000"/>
                        <a:lumOff val="60000"/>
                      </a:schemeClr>
                    </a:solidFill>
                  </a:tcPr>
                </a:tc>
              </a:tr>
              <a:tr h="683018">
                <a:tc>
                  <a:txBody>
                    <a:bodyPr/>
                    <a:lstStyle/>
                    <a:p>
                      <a:endParaRPr lang="it-IT" b="1" dirty="0" smtClean="0">
                        <a:solidFill>
                          <a:srgbClr val="002060"/>
                        </a:solidFill>
                      </a:endParaRPr>
                    </a:p>
                    <a:p>
                      <a:endParaRPr lang="it-IT" b="1" dirty="0" smtClean="0">
                        <a:solidFill>
                          <a:srgbClr val="002060"/>
                        </a:solidFill>
                      </a:endParaRPr>
                    </a:p>
                    <a:p>
                      <a:endParaRPr lang="it-IT" b="1" dirty="0" smtClean="0">
                        <a:solidFill>
                          <a:srgbClr val="002060"/>
                        </a:solidFill>
                      </a:endParaRPr>
                    </a:p>
                    <a:p>
                      <a:r>
                        <a:rPr lang="it-IT" b="1" dirty="0" smtClean="0">
                          <a:solidFill>
                            <a:srgbClr val="002060"/>
                          </a:solidFill>
                        </a:rPr>
                        <a:t>I FABBISOGNI</a:t>
                      </a:r>
                    </a:p>
                    <a:p>
                      <a:endParaRPr lang="it-IT" b="1" dirty="0" smtClean="0">
                        <a:solidFill>
                          <a:srgbClr val="002060"/>
                        </a:solidFill>
                      </a:endParaRPr>
                    </a:p>
                    <a:p>
                      <a:endParaRPr lang="it-IT" b="1" dirty="0" smtClean="0">
                        <a:solidFill>
                          <a:srgbClr val="002060"/>
                        </a:solidFill>
                      </a:endParaRPr>
                    </a:p>
                    <a:p>
                      <a:endParaRPr lang="it-IT" b="1" dirty="0" smtClean="0">
                        <a:solidFill>
                          <a:srgbClr val="002060"/>
                        </a:solidFill>
                      </a:endParaRPr>
                    </a:p>
                    <a:p>
                      <a:endParaRPr lang="it-IT" b="1" dirty="0" smtClean="0">
                        <a:solidFill>
                          <a:srgbClr val="002060"/>
                        </a:solidFill>
                      </a:endParaRPr>
                    </a:p>
                    <a:p>
                      <a:endParaRPr lang="it-IT" b="1" dirty="0" smtClean="0">
                        <a:solidFill>
                          <a:srgbClr val="002060"/>
                        </a:solidFill>
                      </a:endParaRPr>
                    </a:p>
                    <a:p>
                      <a:endParaRPr lang="it-IT" b="1" dirty="0" smtClean="0">
                        <a:solidFill>
                          <a:srgbClr val="002060"/>
                        </a:solidFill>
                      </a:endParaRPr>
                    </a:p>
                  </a:txBody>
                  <a:tcPr>
                    <a:solidFill>
                      <a:schemeClr val="accent5">
                        <a:lumMod val="40000"/>
                        <a:lumOff val="60000"/>
                      </a:schemeClr>
                    </a:solidFill>
                  </a:tcPr>
                </a:tc>
                <a:tc>
                  <a:txBody>
                    <a:bodyPr/>
                    <a:lstStyle/>
                    <a:p>
                      <a:r>
                        <a:rPr lang="it-IT" sz="1800" b="1" dirty="0" smtClean="0">
                          <a:solidFill>
                            <a:srgbClr val="006600"/>
                          </a:solidFill>
                        </a:rPr>
                        <a:t>Fabbisogno</a:t>
                      </a:r>
                      <a:r>
                        <a:rPr lang="it-IT" sz="1800" b="1" baseline="0" dirty="0" smtClean="0">
                          <a:solidFill>
                            <a:srgbClr val="006600"/>
                          </a:solidFill>
                        </a:rPr>
                        <a:t> complessivo di posti  di personale docente  (</a:t>
                      </a:r>
                      <a:r>
                        <a:rPr lang="it-IT" sz="1800" b="1" dirty="0" smtClean="0">
                          <a:solidFill>
                            <a:srgbClr val="006600"/>
                          </a:solidFill>
                        </a:rPr>
                        <a:t>posti comuni,</a:t>
                      </a:r>
                      <a:r>
                        <a:rPr lang="it-IT" sz="1800" b="1" baseline="0" dirty="0" smtClean="0">
                          <a:solidFill>
                            <a:srgbClr val="006600"/>
                          </a:solidFill>
                        </a:rPr>
                        <a:t> posti potenziamento dell'offerta formativa)</a:t>
                      </a:r>
                    </a:p>
                    <a:p>
                      <a:pPr marL="0" marR="0" indent="0" algn="l" defTabSz="914400" rtl="0" eaLnBrk="1" fontAlgn="auto" latinLnBrk="0" hangingPunct="1">
                        <a:lnSpc>
                          <a:spcPct val="100000"/>
                        </a:lnSpc>
                        <a:spcBef>
                          <a:spcPts val="0"/>
                        </a:spcBef>
                        <a:spcAft>
                          <a:spcPts val="0"/>
                        </a:spcAft>
                        <a:buClrTx/>
                        <a:buSzTx/>
                        <a:buFontTx/>
                        <a:buNone/>
                        <a:tabLst/>
                        <a:defRPr/>
                      </a:pPr>
                      <a:r>
                        <a:rPr lang="it-IT" sz="1800" b="1" dirty="0" smtClean="0">
                          <a:solidFill>
                            <a:srgbClr val="006600"/>
                          </a:solidFill>
                        </a:rPr>
                        <a:t>Fabbisogno di posti di</a:t>
                      </a:r>
                      <a:r>
                        <a:rPr lang="it-IT" sz="1800" b="1" baseline="0" dirty="0" smtClean="0">
                          <a:solidFill>
                            <a:srgbClr val="006600"/>
                          </a:solidFill>
                        </a:rPr>
                        <a:t> sostegno </a:t>
                      </a:r>
                    </a:p>
                    <a:p>
                      <a:pPr marL="0" marR="0" indent="0" algn="l" defTabSz="914400" rtl="0" eaLnBrk="1" fontAlgn="auto" latinLnBrk="0" hangingPunct="1">
                        <a:lnSpc>
                          <a:spcPct val="100000"/>
                        </a:lnSpc>
                        <a:spcBef>
                          <a:spcPts val="0"/>
                        </a:spcBef>
                        <a:spcAft>
                          <a:spcPts val="0"/>
                        </a:spcAft>
                        <a:buClrTx/>
                        <a:buSzTx/>
                        <a:buFontTx/>
                        <a:buNone/>
                        <a:tabLst/>
                        <a:defRPr/>
                      </a:pPr>
                      <a:r>
                        <a:rPr lang="it-IT" sz="1800" b="1" dirty="0" smtClean="0">
                          <a:solidFill>
                            <a:srgbClr val="006600"/>
                          </a:solidFill>
                        </a:rPr>
                        <a:t>Fabbisogno di</a:t>
                      </a:r>
                      <a:r>
                        <a:rPr lang="it-IT" sz="1800" b="1" baseline="0" dirty="0" smtClean="0">
                          <a:solidFill>
                            <a:srgbClr val="006600"/>
                          </a:solidFill>
                        </a:rPr>
                        <a:t> </a:t>
                      </a:r>
                      <a:r>
                        <a:rPr lang="it-IT" sz="1800" b="1" dirty="0" smtClean="0">
                          <a:solidFill>
                            <a:srgbClr val="006600"/>
                          </a:solidFill>
                        </a:rPr>
                        <a:t>posti personale amministrativo, tecnico e ausiliario</a:t>
                      </a:r>
                    </a:p>
                    <a:p>
                      <a:pPr algn="l">
                        <a:buNone/>
                      </a:pPr>
                      <a:r>
                        <a:rPr lang="it-IT" sz="1800" b="1" dirty="0" smtClean="0">
                          <a:solidFill>
                            <a:srgbClr val="006600"/>
                          </a:solidFill>
                        </a:rPr>
                        <a:t>Fabbisogno di infrastrutture e </a:t>
                      </a:r>
                    </a:p>
                    <a:p>
                      <a:pPr algn="l">
                        <a:buNone/>
                      </a:pPr>
                      <a:r>
                        <a:rPr lang="it-IT" sz="1800" b="1" dirty="0" smtClean="0">
                          <a:solidFill>
                            <a:srgbClr val="006600"/>
                          </a:solidFill>
                        </a:rPr>
                        <a:t>di attrezzature materiali</a:t>
                      </a:r>
                    </a:p>
                    <a:p>
                      <a:pPr algn="l"/>
                      <a:r>
                        <a:rPr lang="it-IT" sz="1800" b="1" dirty="0" smtClean="0">
                          <a:solidFill>
                            <a:srgbClr val="006600"/>
                          </a:solidFill>
                        </a:rPr>
                        <a:t>Fabbisogno di risorse finanziarie</a:t>
                      </a:r>
                      <a:endParaRPr lang="it-IT" sz="1800" b="1" kern="1200" baseline="0" dirty="0">
                        <a:solidFill>
                          <a:srgbClr val="006600"/>
                        </a:solidFill>
                        <a:latin typeface="+mn-lt"/>
                        <a:ea typeface="+mn-ea"/>
                        <a:cs typeface="+mn-cs"/>
                      </a:endParaRPr>
                    </a:p>
                  </a:txBody>
                  <a:tcPr>
                    <a:solidFill>
                      <a:schemeClr val="accent5">
                        <a:lumMod val="40000"/>
                        <a:lumOff val="60000"/>
                      </a:schemeClr>
                    </a:solid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5">
              <a:lumMod val="40000"/>
              <a:lumOff val="60000"/>
            </a:schemeClr>
          </a:solidFill>
        </p:spPr>
        <p:txBody>
          <a:bodyPr>
            <a:normAutofit fontScale="90000"/>
          </a:bodyPr>
          <a:lstStyle/>
          <a:p>
            <a:r>
              <a:rPr lang="it-IT" sz="2700" b="1" dirty="0" smtClean="0">
                <a:solidFill>
                  <a:srgbClr val="FF0000"/>
                </a:solidFill>
              </a:rPr>
              <a:t>CONTENUTI SPECIFICI INTRODOTTI DA NORME SUCCESSIVE</a:t>
            </a:r>
            <a:br>
              <a:rPr lang="it-IT" sz="2700" b="1" dirty="0" smtClean="0">
                <a:solidFill>
                  <a:srgbClr val="FF0000"/>
                </a:solidFill>
              </a:rPr>
            </a:br>
            <a:r>
              <a:rPr lang="it-IT" sz="2700" b="1" dirty="0" smtClean="0">
                <a:solidFill>
                  <a:srgbClr val="002060"/>
                </a:solidFill>
              </a:rPr>
              <a:t>IL PIANO ANNUALE PER L’INCLUSIVITÀ</a:t>
            </a:r>
            <a:endParaRPr lang="it-IT" sz="2700" b="1" dirty="0">
              <a:solidFill>
                <a:srgbClr val="002060"/>
              </a:solidFill>
            </a:endParaRPr>
          </a:p>
        </p:txBody>
      </p:sp>
      <p:sp>
        <p:nvSpPr>
          <p:cNvPr id="3" name="Segnaposto contenuto 2"/>
          <p:cNvSpPr>
            <a:spLocks noGrp="1"/>
          </p:cNvSpPr>
          <p:nvPr>
            <p:ph idx="1"/>
          </p:nvPr>
        </p:nvSpPr>
        <p:spPr>
          <a:xfrm>
            <a:off x="467544" y="1628800"/>
            <a:ext cx="8229600" cy="4525963"/>
          </a:xfrm>
          <a:solidFill>
            <a:schemeClr val="accent5">
              <a:lumMod val="40000"/>
              <a:lumOff val="60000"/>
            </a:schemeClr>
          </a:solidFill>
        </p:spPr>
        <p:txBody>
          <a:bodyPr>
            <a:noAutofit/>
          </a:bodyPr>
          <a:lstStyle/>
          <a:p>
            <a:pPr>
              <a:buNone/>
            </a:pPr>
            <a:r>
              <a:rPr lang="it-IT" sz="1800" b="1" dirty="0" smtClean="0">
                <a:solidFill>
                  <a:srgbClr val="C00000"/>
                </a:solidFill>
              </a:rPr>
              <a:t>Nota MIUR 27.06.2013, </a:t>
            </a:r>
            <a:r>
              <a:rPr lang="it-IT" sz="1800" b="1" dirty="0" err="1" smtClean="0">
                <a:solidFill>
                  <a:srgbClr val="C00000"/>
                </a:solidFill>
              </a:rPr>
              <a:t>prot</a:t>
            </a:r>
            <a:r>
              <a:rPr lang="it-IT" sz="1800" b="1" dirty="0" smtClean="0">
                <a:solidFill>
                  <a:srgbClr val="C00000"/>
                </a:solidFill>
              </a:rPr>
              <a:t>. n. 1551 </a:t>
            </a:r>
          </a:p>
          <a:p>
            <a:pPr>
              <a:buNone/>
            </a:pPr>
            <a:endParaRPr lang="it-IT" sz="1800" b="1" dirty="0" smtClean="0">
              <a:solidFill>
                <a:srgbClr val="C00000"/>
              </a:solidFill>
            </a:endParaRPr>
          </a:p>
          <a:p>
            <a:pPr marL="0" indent="0" algn="just">
              <a:spcBef>
                <a:spcPts val="0"/>
              </a:spcBef>
              <a:buNone/>
            </a:pPr>
            <a:r>
              <a:rPr lang="it-IT" sz="2200" b="1" dirty="0" smtClean="0">
                <a:solidFill>
                  <a:srgbClr val="002060"/>
                </a:solidFill>
              </a:rPr>
              <a:t>Il </a:t>
            </a:r>
            <a:r>
              <a:rPr lang="it-IT" sz="2200" b="1" dirty="0" err="1" smtClean="0">
                <a:solidFill>
                  <a:srgbClr val="002060"/>
                </a:solidFill>
              </a:rPr>
              <a:t>P.A.I.</a:t>
            </a:r>
            <a:r>
              <a:rPr lang="it-IT" sz="2200" b="1" dirty="0" smtClean="0">
                <a:solidFill>
                  <a:srgbClr val="002060"/>
                </a:solidFill>
              </a:rPr>
              <a:t> … è lo strumento per una progettazione della propria offerta formativa in senso inclusivo, è lo sfondo ed il fondamento sul quale sviluppare una didattica attenta ai bisogni di ciascuno nel realizzare gli obiettivi comuni, le linee guida per un concreto impegno programmatico per l'inclusione, basato su una attenta lettura del grado di </a:t>
            </a:r>
            <a:r>
              <a:rPr lang="it-IT" sz="2200" b="1" dirty="0" err="1" smtClean="0">
                <a:solidFill>
                  <a:srgbClr val="002060"/>
                </a:solidFill>
              </a:rPr>
              <a:t>inclusività</a:t>
            </a:r>
            <a:r>
              <a:rPr lang="it-IT" sz="2200" b="1" dirty="0" smtClean="0">
                <a:solidFill>
                  <a:srgbClr val="002060"/>
                </a:solidFill>
              </a:rPr>
              <a:t> della scuola e su obiettivi di miglioramento, da perseguire nel senso della </a:t>
            </a:r>
            <a:r>
              <a:rPr lang="it-IT" sz="2200" b="1" dirty="0" smtClean="0">
                <a:solidFill>
                  <a:srgbClr val="FF0000"/>
                </a:solidFill>
              </a:rPr>
              <a:t>trasversalità delle prassi di inclusione negli ambiti dell'insegnamento curricolare, della gestione delle classi, dell'organizzazione dei tempi e degli spazi scolastici, delle relazioni tra docenti, alunni e famiglie.</a:t>
            </a:r>
            <a:endParaRPr lang="it-IT" sz="2200" b="1" dirty="0">
              <a:solidFill>
                <a:srgbClr val="FF0000"/>
              </a:solidFill>
            </a:endParaRPr>
          </a:p>
        </p:txBody>
      </p:sp>
    </p:spTree>
    <p:extLst>
      <p:ext uri="{BB962C8B-B14F-4D97-AF65-F5344CB8AC3E}">
        <p14:creationId xmlns:p14="http://schemas.microsoft.com/office/powerpoint/2010/main" val="26228748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5">
              <a:lumMod val="40000"/>
              <a:lumOff val="60000"/>
            </a:schemeClr>
          </a:solidFill>
        </p:spPr>
        <p:txBody>
          <a:bodyPr>
            <a:normAutofit fontScale="90000"/>
          </a:bodyPr>
          <a:lstStyle/>
          <a:p>
            <a:r>
              <a:rPr lang="it-IT" b="1" dirty="0" smtClean="0">
                <a:solidFill>
                  <a:srgbClr val="FF0000"/>
                </a:solidFill>
              </a:rPr>
              <a:t/>
            </a:r>
            <a:br>
              <a:rPr lang="it-IT" b="1" dirty="0" smtClean="0">
                <a:solidFill>
                  <a:srgbClr val="FF0000"/>
                </a:solidFill>
              </a:rPr>
            </a:br>
            <a:r>
              <a:rPr lang="it-IT" b="1" dirty="0" smtClean="0">
                <a:solidFill>
                  <a:srgbClr val="FF0000"/>
                </a:solidFill>
              </a:rPr>
              <a:t>INCLUSIONE E DIFFERENZIAZIONE</a:t>
            </a:r>
            <a:br>
              <a:rPr lang="it-IT" b="1" dirty="0" smtClean="0">
                <a:solidFill>
                  <a:srgbClr val="FF0000"/>
                </a:solidFill>
              </a:rPr>
            </a:br>
            <a:r>
              <a:rPr lang="it-IT" b="1" dirty="0" smtClean="0">
                <a:solidFill>
                  <a:srgbClr val="FF0000"/>
                </a:solidFill>
              </a:rPr>
              <a:t>NEL RAV</a:t>
            </a:r>
            <a:br>
              <a:rPr lang="it-IT" b="1" dirty="0" smtClean="0">
                <a:solidFill>
                  <a:srgbClr val="FF0000"/>
                </a:solidFill>
              </a:rPr>
            </a:br>
            <a:r>
              <a:rPr lang="it-IT" b="1" dirty="0" smtClean="0">
                <a:solidFill>
                  <a:srgbClr val="FF0000"/>
                </a:solidFill>
              </a:rPr>
              <a:t> </a:t>
            </a:r>
            <a:endParaRPr lang="it-IT" b="1" i="1" dirty="0" smtClean="0">
              <a:solidFill>
                <a:srgbClr val="FF0000"/>
              </a:solidFill>
            </a:endParaRPr>
          </a:p>
        </p:txBody>
      </p:sp>
      <p:sp>
        <p:nvSpPr>
          <p:cNvPr id="3" name="Segnaposto contenuto 2"/>
          <p:cNvSpPr>
            <a:spLocks noGrp="1"/>
          </p:cNvSpPr>
          <p:nvPr>
            <p:ph idx="1"/>
          </p:nvPr>
        </p:nvSpPr>
        <p:spPr>
          <a:xfrm>
            <a:off x="467544" y="1484784"/>
            <a:ext cx="8229600" cy="5040000"/>
          </a:xfrm>
          <a:solidFill>
            <a:schemeClr val="accent5">
              <a:lumMod val="40000"/>
              <a:lumOff val="60000"/>
            </a:schemeClr>
          </a:solidFill>
        </p:spPr>
        <p:txBody>
          <a:bodyPr>
            <a:normAutofit fontScale="77500" lnSpcReduction="20000"/>
          </a:bodyPr>
          <a:lstStyle/>
          <a:p>
            <a:pPr marL="0" indent="0">
              <a:buNone/>
            </a:pPr>
            <a:r>
              <a:rPr lang="it-IT" sz="3600" b="1" dirty="0" smtClean="0">
                <a:solidFill>
                  <a:srgbClr val="002060"/>
                </a:solidFill>
              </a:rPr>
              <a:t>Strategie adottate dalla scuola per la promozione dei processi di inclusione e il rispetto delle diversità, adeguamento dei processi di insegnamento e di apprendimento ai bisogni formativi di ciascun allievo nel lavoro d’aula e nelle altre situazioni educative. L’area è suddivisa in due sottoaree: </a:t>
            </a:r>
          </a:p>
          <a:p>
            <a:pPr marL="0" indent="0"/>
            <a:r>
              <a:rPr lang="it-IT" sz="3600" b="1" dirty="0" smtClean="0">
                <a:solidFill>
                  <a:srgbClr val="FF0000"/>
                </a:solidFill>
              </a:rPr>
              <a:t>Inclusione</a:t>
            </a:r>
            <a:r>
              <a:rPr lang="it-IT" sz="3600" b="1" dirty="0" smtClean="0">
                <a:solidFill>
                  <a:srgbClr val="002060"/>
                </a:solidFill>
              </a:rPr>
              <a:t> – modalità di inclusione degli studenti con disabilità, con bisogni educativi speciali e degli studenti stranieri da poco in Italia. Azioni di valorizzazione e gestione delle differenze. </a:t>
            </a:r>
          </a:p>
          <a:p>
            <a:pPr marL="0" indent="0"/>
            <a:r>
              <a:rPr lang="it-IT" sz="3600" b="1" dirty="0" smtClean="0">
                <a:solidFill>
                  <a:srgbClr val="FF0000"/>
                </a:solidFill>
              </a:rPr>
              <a:t>Recupero e Potenziamento </a:t>
            </a:r>
            <a:r>
              <a:rPr lang="it-IT" sz="3600" b="1" dirty="0" smtClean="0">
                <a:solidFill>
                  <a:srgbClr val="002060"/>
                </a:solidFill>
              </a:rPr>
              <a:t>– modalità di adeguamento dei processi di insegnamento ai bisogni formativi di ciascun allievo.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5">
              <a:lumMod val="40000"/>
              <a:lumOff val="60000"/>
            </a:schemeClr>
          </a:solidFill>
        </p:spPr>
        <p:txBody>
          <a:bodyPr>
            <a:noAutofit/>
          </a:bodyPr>
          <a:lstStyle/>
          <a:p>
            <a:r>
              <a:rPr lang="it-IT" sz="4000" b="1" dirty="0" smtClean="0">
                <a:solidFill>
                  <a:srgbClr val="FF0000"/>
                </a:solidFill>
              </a:rPr>
              <a:t/>
            </a:r>
            <a:br>
              <a:rPr lang="it-IT" sz="4000" b="1" dirty="0" smtClean="0">
                <a:solidFill>
                  <a:srgbClr val="FF0000"/>
                </a:solidFill>
              </a:rPr>
            </a:br>
            <a:r>
              <a:rPr lang="it-IT" sz="4000" b="1" dirty="0">
                <a:solidFill>
                  <a:srgbClr val="FF0000"/>
                </a:solidFill>
              </a:rPr>
              <a:t/>
            </a:r>
            <a:br>
              <a:rPr lang="it-IT" sz="4000" b="1" dirty="0">
                <a:solidFill>
                  <a:srgbClr val="FF0000"/>
                </a:solidFill>
              </a:rPr>
            </a:br>
            <a:r>
              <a:rPr lang="it-IT" sz="3600" b="1" dirty="0" smtClean="0">
                <a:solidFill>
                  <a:srgbClr val="FF0000"/>
                </a:solidFill>
              </a:rPr>
              <a:t>I BISOGNI EDUCATIVI SPECIALI</a:t>
            </a:r>
            <a:br>
              <a:rPr lang="it-IT" sz="3600" b="1" dirty="0" smtClean="0">
                <a:solidFill>
                  <a:srgbClr val="FF0000"/>
                </a:solidFill>
              </a:rPr>
            </a:br>
            <a:r>
              <a:rPr lang="it-IT" sz="2800" b="1" dirty="0" smtClean="0">
                <a:solidFill>
                  <a:srgbClr val="FF0000"/>
                </a:solidFill>
              </a:rPr>
              <a:t>SOTTO-CATEGORIE NELLA DIRETTIVA MIUR 2012</a:t>
            </a:r>
            <a:r>
              <a:rPr lang="it-IT" sz="4000" b="1" dirty="0" smtClean="0">
                <a:solidFill>
                  <a:srgbClr val="FF0000"/>
                </a:solidFill>
              </a:rPr>
              <a:t/>
            </a:r>
            <a:br>
              <a:rPr lang="it-IT" sz="4000" b="1" dirty="0" smtClean="0">
                <a:solidFill>
                  <a:srgbClr val="FF0000"/>
                </a:solidFill>
              </a:rPr>
            </a:br>
            <a:r>
              <a:rPr lang="it-IT" sz="4000" b="1" dirty="0">
                <a:solidFill>
                  <a:srgbClr val="FF0000"/>
                </a:solidFill>
              </a:rPr>
              <a:t/>
            </a:r>
            <a:br>
              <a:rPr lang="it-IT" sz="4000" b="1" dirty="0">
                <a:solidFill>
                  <a:srgbClr val="FF0000"/>
                </a:solidFill>
              </a:rPr>
            </a:br>
            <a:endParaRPr lang="it-IT" sz="4000" dirty="0"/>
          </a:p>
        </p:txBody>
      </p:sp>
      <p:sp>
        <p:nvSpPr>
          <p:cNvPr id="3" name="Segnaposto contenuto 2"/>
          <p:cNvSpPr>
            <a:spLocks noGrp="1"/>
          </p:cNvSpPr>
          <p:nvPr>
            <p:ph idx="1"/>
          </p:nvPr>
        </p:nvSpPr>
        <p:spPr>
          <a:xfrm>
            <a:off x="467544" y="1628800"/>
            <a:ext cx="8229600" cy="4309939"/>
          </a:xfrm>
          <a:solidFill>
            <a:schemeClr val="accent5">
              <a:lumMod val="40000"/>
              <a:lumOff val="60000"/>
            </a:schemeClr>
          </a:solidFill>
        </p:spPr>
        <p:txBody>
          <a:bodyPr>
            <a:normAutofit fontScale="92500" lnSpcReduction="20000"/>
          </a:bodyPr>
          <a:lstStyle/>
          <a:p>
            <a:pPr algn="ctr">
              <a:buNone/>
            </a:pPr>
            <a:r>
              <a:rPr lang="it-IT" b="1" dirty="0" smtClean="0">
                <a:solidFill>
                  <a:srgbClr val="002060"/>
                </a:solidFill>
              </a:rPr>
              <a:t>DISABILITÀ</a:t>
            </a:r>
          </a:p>
          <a:p>
            <a:pPr algn="ctr">
              <a:buNone/>
            </a:pPr>
            <a:endParaRPr lang="it-IT" b="1" dirty="0" smtClean="0">
              <a:solidFill>
                <a:srgbClr val="002060"/>
              </a:solidFill>
            </a:endParaRPr>
          </a:p>
          <a:p>
            <a:pPr algn="ctr">
              <a:buNone/>
            </a:pPr>
            <a:r>
              <a:rPr lang="it-IT" b="1" dirty="0" smtClean="0">
                <a:solidFill>
                  <a:srgbClr val="002060"/>
                </a:solidFill>
              </a:rPr>
              <a:t>DISTURBI EVOLUTIVI SPECIFICI</a:t>
            </a:r>
          </a:p>
          <a:p>
            <a:pPr algn="ctr">
              <a:buNone/>
            </a:pPr>
            <a:r>
              <a:rPr lang="it-IT" b="1" dirty="0" smtClean="0">
                <a:solidFill>
                  <a:srgbClr val="002060"/>
                </a:solidFill>
              </a:rPr>
              <a:t>(disturbi specifici di apprendimento; deficit del linguaggio, delle abilità non verbali, della coordinazione motoria, dell’attenzione, iperattività; funzionamento intellettivo limite)</a:t>
            </a:r>
          </a:p>
          <a:p>
            <a:pPr algn="ctr">
              <a:buNone/>
            </a:pPr>
            <a:endParaRPr lang="it-IT" b="1" dirty="0" smtClean="0">
              <a:solidFill>
                <a:srgbClr val="002060"/>
              </a:solidFill>
            </a:endParaRPr>
          </a:p>
          <a:p>
            <a:pPr algn="ctr">
              <a:buNone/>
            </a:pPr>
            <a:r>
              <a:rPr lang="it-IT" b="1" dirty="0" smtClean="0">
                <a:solidFill>
                  <a:srgbClr val="002060"/>
                </a:solidFill>
              </a:rPr>
              <a:t>SVANTAGGIO SOCIO-ECONOMICO, LINGUISTICO, CULTURALE</a:t>
            </a:r>
          </a:p>
          <a:p>
            <a:pPr marL="0" indent="0">
              <a:buNone/>
            </a:pPr>
            <a:endParaRPr lang="it-IT" dirty="0"/>
          </a:p>
        </p:txBody>
      </p:sp>
    </p:spTree>
    <p:extLst>
      <p:ext uri="{BB962C8B-B14F-4D97-AF65-F5344CB8AC3E}">
        <p14:creationId xmlns:p14="http://schemas.microsoft.com/office/powerpoint/2010/main" val="20868107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5">
              <a:lumMod val="40000"/>
              <a:lumOff val="60000"/>
            </a:schemeClr>
          </a:solidFill>
        </p:spPr>
        <p:txBody>
          <a:bodyPr/>
          <a:lstStyle/>
          <a:p>
            <a:r>
              <a:rPr lang="it-IT" b="1" dirty="0" smtClean="0">
                <a:solidFill>
                  <a:srgbClr val="FF0000"/>
                </a:solidFill>
              </a:rPr>
              <a:t>IL CONCETTO </a:t>
            </a:r>
            <a:r>
              <a:rPr lang="it-IT" b="1" dirty="0" err="1" smtClean="0">
                <a:solidFill>
                  <a:srgbClr val="FF0000"/>
                </a:solidFill>
              </a:rPr>
              <a:t>DI</a:t>
            </a:r>
            <a:r>
              <a:rPr lang="it-IT" b="1" dirty="0" smtClean="0">
                <a:solidFill>
                  <a:srgbClr val="FF0000"/>
                </a:solidFill>
              </a:rPr>
              <a:t> INCLUSIONE </a:t>
            </a:r>
            <a:endParaRPr lang="it-IT" b="1" dirty="0">
              <a:solidFill>
                <a:srgbClr val="FF0000"/>
              </a:solidFill>
            </a:endParaRPr>
          </a:p>
        </p:txBody>
      </p:sp>
      <p:sp>
        <p:nvSpPr>
          <p:cNvPr id="3" name="Segnaposto contenuto 2"/>
          <p:cNvSpPr>
            <a:spLocks noGrp="1"/>
          </p:cNvSpPr>
          <p:nvPr>
            <p:ph idx="1"/>
          </p:nvPr>
        </p:nvSpPr>
        <p:spPr>
          <a:solidFill>
            <a:schemeClr val="accent5">
              <a:lumMod val="40000"/>
              <a:lumOff val="60000"/>
            </a:schemeClr>
          </a:solidFill>
        </p:spPr>
        <p:txBody>
          <a:bodyPr>
            <a:normAutofit fontScale="92500" lnSpcReduction="20000"/>
          </a:bodyPr>
          <a:lstStyle/>
          <a:p>
            <a:pPr>
              <a:buNone/>
            </a:pPr>
            <a:r>
              <a:rPr lang="it-IT" b="1" dirty="0" smtClean="0">
                <a:solidFill>
                  <a:schemeClr val="accent6">
                    <a:lumMod val="50000"/>
                  </a:schemeClr>
                </a:solidFill>
              </a:rPr>
              <a:t>INTEGRAZIONE: L’ASSIMILAZIONE ALLA NORMA COME PARADIGMA </a:t>
            </a:r>
            <a:r>
              <a:rPr lang="it-IT" b="1" dirty="0" err="1" smtClean="0">
                <a:solidFill>
                  <a:schemeClr val="accent6">
                    <a:lumMod val="50000"/>
                  </a:schemeClr>
                </a:solidFill>
              </a:rPr>
              <a:t>DI</a:t>
            </a:r>
            <a:r>
              <a:rPr lang="it-IT" b="1" dirty="0" smtClean="0">
                <a:solidFill>
                  <a:schemeClr val="accent6">
                    <a:lumMod val="50000"/>
                  </a:schemeClr>
                </a:solidFill>
              </a:rPr>
              <a:t> RIFERIMENTO</a:t>
            </a:r>
          </a:p>
          <a:p>
            <a:pPr>
              <a:buNone/>
            </a:pPr>
            <a:endParaRPr lang="it-IT" b="1" dirty="0" smtClean="0">
              <a:solidFill>
                <a:schemeClr val="accent6">
                  <a:lumMod val="50000"/>
                </a:schemeClr>
              </a:solidFill>
            </a:endParaRPr>
          </a:p>
          <a:p>
            <a:pPr>
              <a:buNone/>
            </a:pPr>
            <a:r>
              <a:rPr lang="it-IT" b="1" dirty="0" smtClean="0">
                <a:solidFill>
                  <a:srgbClr val="002060"/>
                </a:solidFill>
              </a:rPr>
              <a:t>INCLUSIONE: PIENA PARTECIPAZIONE ALLA VITA SCOLASTICA DA PARTE DI TUTTI I SOGGETTI   PROMOZIONE DELLO SVILUPPO DELLE SPECIFICHE POTENZIALITA’ DI OGNI ALUNNO PER REALIZZARE IL SUO BENESSERE OTTIMIZZANDO IL RAPPORTO TRA LE DIMENSIONI BIOLOGICA, INDIVIDUALE E SOCIALE</a:t>
            </a:r>
          </a:p>
          <a:p>
            <a:pPr>
              <a:buNone/>
            </a:pPr>
            <a:endParaRPr lang="it-IT" b="1" dirty="0" smtClean="0">
              <a:solidFill>
                <a:srgbClr val="002060"/>
              </a:solidFill>
            </a:endParaRPr>
          </a:p>
          <a:p>
            <a:pPr>
              <a:buNone/>
            </a:pPr>
            <a:endParaRPr lang="it-IT" b="1" dirty="0" smtClean="0">
              <a:solidFill>
                <a:schemeClr val="accent5">
                  <a:lumMod val="50000"/>
                </a:schemeClr>
              </a:solidFill>
            </a:endParaRPr>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573</TotalTime>
  <Words>4982</Words>
  <Application>Microsoft Office PowerPoint</Application>
  <PresentationFormat>Presentazione su schermo (4:3)</PresentationFormat>
  <Paragraphs>533</Paragraphs>
  <Slides>50</Slides>
  <Notes>2</Notes>
  <HiddenSlides>0</HiddenSlides>
  <MMClips>0</MMClips>
  <ScaleCrop>false</ScaleCrop>
  <HeadingPairs>
    <vt:vector size="4" baseType="variant">
      <vt:variant>
        <vt:lpstr>Tema</vt:lpstr>
      </vt:variant>
      <vt:variant>
        <vt:i4>1</vt:i4>
      </vt:variant>
      <vt:variant>
        <vt:lpstr>Titoli diapositive</vt:lpstr>
      </vt:variant>
      <vt:variant>
        <vt:i4>50</vt:i4>
      </vt:variant>
    </vt:vector>
  </HeadingPairs>
  <TitlesOfParts>
    <vt:vector size="51" baseType="lpstr">
      <vt:lpstr>Tema di Office</vt:lpstr>
      <vt:lpstr>Presentazione standard di PowerPoint</vt:lpstr>
      <vt:lpstr>PIANO TRIENNALE DELL’OFFERTA FORMATIVA DEFINIZIONE  (art. 3 dpr 275/1999 come sostituito dal comma 14 dell’art.1 della legge 107/2015)</vt:lpstr>
      <vt:lpstr>IL PIANO DELL’OFFERTA FORMATIVA DOPO IL DPR. 275/1999</vt:lpstr>
      <vt:lpstr>CONTENUTI SPECIFICI INTRODOTTI DA NORME SUCCESSIVE LE MODALITÀ DI VALUTAZIONE DEGLI STUDENTI</vt:lpstr>
      <vt:lpstr>CONTENUTI SPECIFICI INTRODOTTI DA NORME SUCCESSIVE IL PIANO ANNUALE PER L’INCLUSIVITÀ</vt:lpstr>
      <vt:lpstr>CONTENUTI SPECIFICI INTRODOTTI DA NORME SUCCESSIVE IL PIANO ANNUALE PER L’INCLUSIVITÀ</vt:lpstr>
      <vt:lpstr> INCLUSIONE E DIFFERENZIAZIONE NEL RAV  </vt:lpstr>
      <vt:lpstr>  I BISOGNI EDUCATIVI SPECIALI SOTTO-CATEGORIE NELLA DIRETTIVA MIUR 2012  </vt:lpstr>
      <vt:lpstr>IL CONCETTO DI INCLUSIONE </vt:lpstr>
      <vt:lpstr>I BISOGNI EDUCATIVI SPECIALI INDIVIDUALIZZAZIONE E PERSONALIZZAZIONE</vt:lpstr>
      <vt:lpstr> I BISOGNI EDUCATIVI SPECIALI INDIVIDUALIZZAZIONE </vt:lpstr>
      <vt:lpstr> I BISOGNI EDUCATIVI SPECIALI PERSONALIZZAZIONE </vt:lpstr>
      <vt:lpstr>I BISOGNI EDUCATIVI SPECIALI Strategie e metodologie per favorire l’inclusione degli alunni con disabilità (Linee Guida  Miur 2009)</vt:lpstr>
      <vt:lpstr>L’accoglienza e l’integrazione degli alunni stranieri  (Linee Guida  Miur 2006) La via italiana per la scuola interculturale e l’integrazione degli alunni stranieri (Miur – Osservatorio nazionale per l’integrazione degli alunni stranieri e per l’educazione interculturale – 2007)</vt:lpstr>
      <vt:lpstr>I BISOGNI EDUCATIVI SPECIALI DSA</vt:lpstr>
      <vt:lpstr>I BISOGNI EDUCATIVI SPECIALI ASPETTI ORGANIZZATIVI </vt:lpstr>
      <vt:lpstr>Criterio di qualità La scuola cura l'inclusione degli studenti con bisogni educativi speciali, valorizza le differenze culturali, adegua l'insegnamento ai bisogni formativi di ciascun allievo attraverso percorsi di recupero e potenziamento. </vt:lpstr>
      <vt:lpstr>DAL POF ANNUALE AL POF TRIENNALE</vt:lpstr>
      <vt:lpstr>CONTENUTI SPECIFICI INTRODOTTI DALLA LEGGE 107/2015 L’INDICAZIONE DEI POSTI DI ORGANICO DEL PERSONALE DOCENTE</vt:lpstr>
      <vt:lpstr>CONTENUTI SPECIFICI INTRODOTTI DALLA LEGGE 107/2015  L’INDICAZIONE DEI POSTI DI ORGANICO DEL PERSONALE DOCENTE</vt:lpstr>
      <vt:lpstr>  LA DETERMINAZIONE DELL’ORGANICO D’ ISTITUTO COME                   PROVVEDIMENTO AMMINISTRATIVO A FORMAZIONE PROGRESSIVA </vt:lpstr>
      <vt:lpstr>PER MOTIVARE IL NUMERO DI POSTI  COMUNI E DI SOSTEGNO </vt:lpstr>
      <vt:lpstr>PER MOTIVARE IL FABBISOGNO DEI POSTI  PER IL POTENZIAMENTO DELL'OFFERTA FORMATIVA CHE COSA VOGLIAMO POTENZIARE?</vt:lpstr>
      <vt:lpstr>PER MOTIVARE IL FABBISOGNO DEI POSTI  PER IL POTENZIAMENTO DELL'OFFERTA FORMATIVA CHE COSA VOGLIAMO POTENZIARE?</vt:lpstr>
      <vt:lpstr> PER MOTIVARE IL FABBISOGNO DEI POSTI  PER IL POTENZIAMENTO DELL'OFFERTA FORMATIVA CHE COSA VOGLIAMO POTENZIARE? </vt:lpstr>
      <vt:lpstr>PER MOTIVARE IL FABBISOGNO DEI POSTI  PER IL POTENZIAMENTO DELL'OFFERTA FORMATIVA CHE COSA VOGLIAMO POTENZIARE?</vt:lpstr>
      <vt:lpstr>PER MOTIVARE IL FABBISOGNO DEI POSTI  PER IL POTENZIAMENTO DELL'OFFERTA FORMATIVA CHE COSA VOGLIAMO POTENZIARE?</vt:lpstr>
      <vt:lpstr>PER MOTIVARE IL FABBISOGNO DEI POSTI  PER IL POTENZIAMENTO DELL'OFFERTA FORMATIVA CHE COSA VOGLIAMO POTENZIARE?</vt:lpstr>
      <vt:lpstr> ALTRE POSSIBILITÀ DI UTILIZZO DELL’ORGANICO PREVISTE DALL’ART.1 DELLA LEGGE N.107/2015 </vt:lpstr>
      <vt:lpstr>L’ORGANICO NELLA NOTA MIUR 11.12.2015 Orientamenti per l’elaborazione del Piano Triennale dell’Offerta Formativa </vt:lpstr>
      <vt:lpstr>SCHEMA RIASSUNTIVO</vt:lpstr>
      <vt:lpstr>L’ORGANICO PER I PROGETTI IN RETE</vt:lpstr>
      <vt:lpstr>CONTENUTI SPECIFICI INTRODOTTI DALLA LEGGE 107/2015  L’INDICAZIONE DEI POSTI DI ORGANICO DEL PERSONALE ATA</vt:lpstr>
      <vt:lpstr>CONTENUTI SPECIFICI INTRODOTTI DALLA LEGGE 107/2015  L’INDICAZIONE DEL FABBISOGNO DI INFRASTRUTTURE                                         E DI ATTREZZATURE MATERIALI</vt:lpstr>
      <vt:lpstr>CONTENUTI SPECIFICI INTRODOTTI DALLA LEGGE 107/2015  IL PIANO DI MIGLIORAMENTO</vt:lpstr>
      <vt:lpstr> MIGLIORARE GLI ESITI QUALI ESITI VOGLIAMO MIGLIORARE? </vt:lpstr>
      <vt:lpstr> MIGLIORARE GLI ESITI QUALI ESITI VOGLIAMO MIGLIORARE? </vt:lpstr>
      <vt:lpstr> MIGLIORARE GLI ESITI QUALI ESITI VOGLIAMO MIGLIORARE? </vt:lpstr>
      <vt:lpstr> MIGLIORARE GLI ESITI QUALI ESITI VOGLIAMO MIGLIORARE? </vt:lpstr>
      <vt:lpstr> MIGLIORARE I PROCESSI PER MIGLIORARE GLI ESITI QUALI PRATICHE GESTIONALI E ORGANIZZATIVE VOGLIAMO MIGLIORARE? </vt:lpstr>
      <vt:lpstr> MIGLIORARE I PROCESSI PER MIGLIORARE GLI ESITI QUALI PRATICHE EDUCATIVE E DIDATTICHE VOGLIAMO MIGLIORARE? </vt:lpstr>
      <vt:lpstr>LE PRIORITÀ PER IL MIGLIORAMENTO  NEI RAV 2015</vt:lpstr>
      <vt:lpstr>CONTENUTI SPECIFICI INTRODOTTI DALLA LEGGE 107/2015   I PERCORSI DI ALTERNANZA SCUOLA-LAVORO </vt:lpstr>
      <vt:lpstr>CONTENUTI SPECIFICI INTRODOTTI DALLA LEGGE 107/2015  LE AZIONI PER IL PIANO NAZIONALE SCUOLA DIGITALE</vt:lpstr>
      <vt:lpstr>CONTENUTI SPECIFICI INTRODOTTI DALLA LEGGE 107/2015  I PIANI PER LA FORMAZIONE DEL PERSONALE</vt:lpstr>
      <vt:lpstr>FARE FORMAZIONE OGGI</vt:lpstr>
      <vt:lpstr>LE FUNZIONI  DEL PIANO DELL’OFFERTA FORMATIVA</vt:lpstr>
      <vt:lpstr>IL PIANO DELL’OFFERTA FORMATIVA DOPO LA LEGGE 107/2015</vt:lpstr>
      <vt:lpstr>IL PIANO DELL’OFFERTA FORMATIVA DOPO LA LEGGE 107/2015</vt:lpstr>
      <vt:lpstr>IL PIANO DELL’OFFERTA FORMATIVA DOPO LA LEGGE 107/2015</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Dino</dc:creator>
  <cp:lastModifiedBy>DINO</cp:lastModifiedBy>
  <cp:revision>60</cp:revision>
  <dcterms:created xsi:type="dcterms:W3CDTF">2015-11-11T10:37:19Z</dcterms:created>
  <dcterms:modified xsi:type="dcterms:W3CDTF">2015-12-15T07:36:53Z</dcterms:modified>
</cp:coreProperties>
</file>