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7BD"/>
    <a:srgbClr val="25BAFF"/>
    <a:srgbClr val="5FD6FF"/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779" autoAdjust="0"/>
  </p:normalViewPr>
  <p:slideViewPr>
    <p:cSldViewPr>
      <p:cViewPr varScale="1">
        <p:scale>
          <a:sx n="60" d="100"/>
          <a:sy n="60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tamic.MCG\Desktop\PubWORK\ET0040601-PB\ET0040601-IMG0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tamic.MCG\Desktop\PubWORK\ET0040601-PB\ET0040601-IMG02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tamic.MCG\Desktop\PubWORK\ET0040601-PB\ET0040601-IMG02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Documents and Settings\tamic.MCG\Desktop\PubWORK\ET0040601-PB\ET0040601-IMG02.jpg"/>
          <p:cNvPicPr>
            <a:picLocks noChangeArrowheads="1"/>
          </p:cNvPicPr>
          <p:nvPr userDrawn="1"/>
        </p:nvPicPr>
        <p:blipFill>
          <a:blip r:embed="rId2" r:link="rId3" cstate="print"/>
          <a:srcRect t="30089" b="11042"/>
          <a:stretch>
            <a:fillRect/>
          </a:stretch>
        </p:blipFill>
        <p:spPr bwMode="auto">
          <a:xfrm>
            <a:off x="-9144" y="0"/>
            <a:ext cx="915314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" name="Picture 12" descr="Picture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3999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28800"/>
            <a:ext cx="7315200" cy="685800"/>
          </a:xfrm>
        </p:spPr>
        <p:txBody>
          <a:bodyPr>
            <a:noAutofit/>
          </a:bodyPr>
          <a:lstStyle>
            <a:lvl1pPr algn="ctr">
              <a:defRPr sz="4000" b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Title of the Presentation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38400"/>
            <a:ext cx="7315200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of the presentation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tamic.MCG\Desktop\PubWORK\ET0040601-PB\ET0040601-IMG02.jpg"/>
          <p:cNvPicPr>
            <a:picLocks noChangeArrowheads="1"/>
          </p:cNvPicPr>
          <p:nvPr userDrawn="1"/>
        </p:nvPicPr>
        <p:blipFill>
          <a:blip r:embed="rId2" r:link="rId3" cstate="print"/>
          <a:srcRect t="16945" b="276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3" descr="ET0042301-IMG05"/>
          <p:cNvPicPr>
            <a:picLocks noChangeAspect="1" noChangeArrowheads="1"/>
          </p:cNvPicPr>
          <p:nvPr userDrawn="1"/>
        </p:nvPicPr>
        <p:blipFill>
          <a:blip r:embed="rId4" cstate="print"/>
          <a:srcRect l="5177" t="1395" r="80287" b="3738"/>
          <a:stretch>
            <a:fillRect/>
          </a:stretch>
        </p:blipFill>
        <p:spPr bwMode="auto">
          <a:xfrm>
            <a:off x="0" y="0"/>
            <a:ext cx="9906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57200"/>
            <a:ext cx="7086600" cy="68580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Content Page with Text and Photo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429000" cy="44196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105400" y="1676400"/>
            <a:ext cx="3124200" cy="4419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371600" y="1066800"/>
            <a:ext cx="70866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content page with text and photo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Documents and Settings\tamic.MCG\Desktop\PubWORK\ET0040601-PB\ET0040601-IMG02.jpg"/>
          <p:cNvPicPr>
            <a:picLocks noChangeArrowheads="1"/>
          </p:cNvPicPr>
          <p:nvPr userDrawn="1"/>
        </p:nvPicPr>
        <p:blipFill>
          <a:blip r:embed="rId2" r:link="rId3" cstate="print"/>
          <a:srcRect t="22893" b="18237"/>
          <a:stretch>
            <a:fillRect/>
          </a:stretch>
        </p:blipFill>
        <p:spPr bwMode="auto">
          <a:xfrm>
            <a:off x="-9144" y="0"/>
            <a:ext cx="915314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3962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57200"/>
            <a:ext cx="7543800" cy="685800"/>
          </a:xfrm>
        </p:spPr>
        <p:txBody>
          <a:bodyPr>
            <a:no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Content Page with Text and Table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066800"/>
            <a:ext cx="7543800" cy="4572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Subtitle content page with text and table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C:\Documents%20and%20Settings\tamic.MCG\Desktop\PubWORK\ET0040601-PB\ET0040601-IMG02.jpg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Documents and Settings\tamic.MCG\Desktop\PubWORK\ET0040601-PB\ET0040601-IMG02.jpg"/>
          <p:cNvPicPr>
            <a:picLocks noChangeArrowheads="1"/>
          </p:cNvPicPr>
          <p:nvPr userDrawn="1"/>
        </p:nvPicPr>
        <p:blipFill>
          <a:blip r:embed="rId5" r:link="rId6" cstate="print"/>
          <a:srcRect t="16945" b="276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Content Page with Text and Photo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4000"/>
            <a:ext cx="7772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struzioneveneto.i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etta.bettiol@istruzioneveneto.it" TargetMode="External"/><Relationship Id="rId2" Type="http://schemas.openxmlformats.org/officeDocument/2006/relationships/hyperlink" Target="mailto:progetti.europei@istruzioneveneto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rogetti.europei@istruzioneveneto.i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C:%5CDocuments%20and%20Settings%5Ctamic.MCG%5CDesktop%5CPubWORK%5CET0040701-PB%5CET0040701-IMG02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7315200" cy="1143000"/>
          </a:xfrm>
        </p:spPr>
        <p:txBody>
          <a:bodyPr/>
          <a:lstStyle/>
          <a:p>
            <a:r>
              <a:rPr lang="en-US" sz="2800" b="1" dirty="0" smtClean="0"/>
              <a:t>SEMINARIO “RAGAZZI CHE ABBANDONANO PREMATURAMENTE LA SCUOLA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371600" y="6122988"/>
            <a:ext cx="6400800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DCD6D4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Ufficio Scolastico Regionale per il Veneto </a:t>
            </a:r>
            <a:endParaRPr kumimoji="0" lang="it-IT" sz="1200" b="0" i="0" u="none" strike="noStrike" cap="none" normalizeH="0" baseline="0" dirty="0">
              <a:ln>
                <a:noFill/>
              </a:ln>
              <a:solidFill>
                <a:srgbClr val="7F7F7F"/>
              </a:solidFill>
              <a:effectLst/>
              <a:latin typeface="Cambria" charset="0"/>
              <a:ea typeface="ÇlÇr ñæí©" charset="0"/>
            </a:endParaRPr>
          </a:p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Ufficio II – S. Croce 1299 – </a:t>
            </a:r>
            <a:r>
              <a:rPr lang="it-IT" sz="1200" dirty="0" smtClean="0">
                <a:solidFill>
                  <a:srgbClr val="7F7F7F"/>
                </a:solidFill>
                <a:latin typeface="Cambria" charset="0"/>
                <a:ea typeface="ÇlÇr ñæí©" charset="0"/>
              </a:rPr>
              <a:t>30135 Venezia </a:t>
            </a:r>
          </a:p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P</a:t>
            </a:r>
            <a:r>
              <a:rPr kumimoji="0" lang="it-IT" sz="1200" b="0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: 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+39 041 2723111  </a:t>
            </a:r>
            <a:r>
              <a:rPr kumimoji="0" lang="it-IT" sz="1200" b="0" i="0" u="none" strike="noStrike" cap="none" normalizeH="0" baseline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  <a:hlinkClick r:id="rId2"/>
              </a:rPr>
              <a:t>www.istruzioneveneto.it</a:t>
            </a:r>
            <a:r>
              <a:rPr kumimoji="0" lang="it-IT" sz="1200" b="0" i="0" u="none" strike="noStrike" cap="none" normalizeH="0" dirty="0" smtClean="0">
                <a:ln>
                  <a:noFill/>
                </a:ln>
                <a:solidFill>
                  <a:srgbClr val="7F7F7F"/>
                </a:solidFill>
                <a:effectLst/>
                <a:latin typeface="Cambria" charset="0"/>
                <a:ea typeface="ÇlÇr ñæí©" charset="0"/>
              </a:rPr>
              <a:t> 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026" name="Picture 2" descr="esl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1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190" y="6457950"/>
            <a:ext cx="140081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228600" y="2895600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1A87BD"/>
                </a:solidFill>
              </a:rPr>
              <a:t>Progetto “</a:t>
            </a:r>
            <a:r>
              <a:rPr lang="el-GR" b="1" dirty="0" smtClean="0">
                <a:solidFill>
                  <a:srgbClr val="1A87BD"/>
                </a:solidFill>
              </a:rPr>
              <a:t>Methodology </a:t>
            </a:r>
            <a:r>
              <a:rPr lang="el-GR" b="1" dirty="0">
                <a:solidFill>
                  <a:srgbClr val="1A87BD"/>
                </a:solidFill>
              </a:rPr>
              <a:t>for early warning detection of risk </a:t>
            </a:r>
            <a:endParaRPr lang="it-IT" dirty="0">
              <a:solidFill>
                <a:srgbClr val="1A87BD"/>
              </a:solidFill>
            </a:endParaRPr>
          </a:p>
          <a:p>
            <a:pPr algn="ctr"/>
            <a:r>
              <a:rPr lang="el-GR" b="1" dirty="0">
                <a:solidFill>
                  <a:srgbClr val="1A87BD"/>
                </a:solidFill>
              </a:rPr>
              <a:t>for Early School </a:t>
            </a:r>
            <a:r>
              <a:rPr lang="el-GR" b="1" dirty="0" smtClean="0">
                <a:solidFill>
                  <a:srgbClr val="1A87BD"/>
                </a:solidFill>
              </a:rPr>
              <a:t>Leaving</a:t>
            </a:r>
            <a:r>
              <a:rPr lang="en-US" b="1" dirty="0" smtClean="0">
                <a:solidFill>
                  <a:srgbClr val="1A87BD"/>
                </a:solidFill>
              </a:rPr>
              <a:t>”</a:t>
            </a:r>
            <a:endParaRPr lang="it-IT" dirty="0">
              <a:solidFill>
                <a:srgbClr val="1A87BD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1A87BD"/>
                </a:solidFill>
              </a:rPr>
              <a:t>Acronimo</a:t>
            </a:r>
            <a:r>
              <a:rPr lang="en-US" b="1" dirty="0" smtClean="0">
                <a:solidFill>
                  <a:srgbClr val="1A87BD"/>
                </a:solidFill>
              </a:rPr>
              <a:t>: </a:t>
            </a:r>
            <a:r>
              <a:rPr lang="en-US" b="1" dirty="0">
                <a:solidFill>
                  <a:srgbClr val="1A87BD"/>
                </a:solidFill>
              </a:rPr>
              <a:t>SEE-ME</a:t>
            </a:r>
            <a:endParaRPr lang="it-IT" dirty="0">
              <a:solidFill>
                <a:srgbClr val="1A87BD"/>
              </a:solidFill>
            </a:endParaRPr>
          </a:p>
          <a:p>
            <a:pPr algn="ctr"/>
            <a:r>
              <a:rPr lang="en-US" b="1" i="1" dirty="0" err="1" smtClean="0">
                <a:solidFill>
                  <a:srgbClr val="1A87BD"/>
                </a:solidFill>
              </a:rPr>
              <a:t>Numero</a:t>
            </a:r>
            <a:r>
              <a:rPr lang="en-US" b="1" i="1" dirty="0" smtClean="0">
                <a:solidFill>
                  <a:srgbClr val="1A87BD"/>
                </a:solidFill>
              </a:rPr>
              <a:t>: </a:t>
            </a:r>
            <a:r>
              <a:rPr lang="en-US" b="1" dirty="0">
                <a:solidFill>
                  <a:srgbClr val="1A87BD"/>
                </a:solidFill>
              </a:rPr>
              <a:t>2014-1-SE01-KA201-000993</a:t>
            </a:r>
            <a:endParaRPr lang="it-IT" dirty="0">
              <a:solidFill>
                <a:srgbClr val="1A87BD"/>
              </a:solidFill>
            </a:endParaRPr>
          </a:p>
          <a:p>
            <a:r>
              <a:rPr lang="en-US" dirty="0">
                <a:solidFill>
                  <a:srgbClr val="25BAFF"/>
                </a:solidFill>
              </a:rPr>
              <a:t> </a:t>
            </a:r>
            <a:endParaRPr lang="it-IT" dirty="0">
              <a:solidFill>
                <a:srgbClr val="25BA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032" y="4267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0000"/>
                </a:solidFill>
              </a:rPr>
              <a:t>Venezia</a:t>
            </a:r>
            <a:r>
              <a:rPr lang="en-GB" sz="2800" b="1" dirty="0" smtClean="0">
                <a:solidFill>
                  <a:srgbClr val="FF0000"/>
                </a:solidFill>
              </a:rPr>
              <a:t>, IIS “F. </a:t>
            </a:r>
            <a:r>
              <a:rPr lang="en-GB" sz="2800" b="1" dirty="0" err="1" smtClean="0">
                <a:solidFill>
                  <a:srgbClr val="FF0000"/>
                </a:solidFill>
              </a:rPr>
              <a:t>Algarotti</a:t>
            </a:r>
            <a:r>
              <a:rPr lang="en-GB" sz="2800" b="1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12 </a:t>
            </a:r>
            <a:r>
              <a:rPr lang="en-GB" sz="2800" b="1" dirty="0" err="1" smtClean="0">
                <a:solidFill>
                  <a:srgbClr val="FF0000"/>
                </a:solidFill>
              </a:rPr>
              <a:t>aprile</a:t>
            </a:r>
            <a:r>
              <a:rPr lang="en-GB" sz="2800" b="1" dirty="0" smtClean="0">
                <a:solidFill>
                  <a:srgbClr val="FF0000"/>
                </a:solidFill>
              </a:rPr>
              <a:t> 2016 </a:t>
            </a:r>
          </a:p>
          <a:p>
            <a:pPr algn="ctr"/>
            <a:endParaRPr lang="en-GB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dirty="0" smtClean="0"/>
              <a:t>IL PROGETTO SEE-ME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7239000" cy="47244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defRPr/>
            </a:pPr>
            <a:r>
              <a:rPr lang="en-US" sz="1800" i="1" dirty="0" smtClean="0"/>
              <a:t>2. </a:t>
            </a:r>
            <a:r>
              <a:rPr lang="en-US" sz="1800" u="sng" dirty="0" smtClean="0"/>
              <a:t>PACCHETTO MATERIALI PER LA FORMAZIONE TRA PARI RIVOLTO AI DOCENTI E AL PERSONALE DELLA SCUOLA:</a:t>
            </a:r>
          </a:p>
          <a:p>
            <a:pPr marL="1085850" lvl="1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I MATERIALI SARANNO DI SUPPORTO A COLORO CHE SI OCCUPANO DI DISPERSIONE SCOLASTICA, NELLA FASE DI IMPLEMENTAZIONE DELLE LINEE METODOLOGICHE IN CIASCUN PAESE PARTNER</a:t>
            </a:r>
          </a:p>
          <a:p>
            <a:pPr marL="1085850" lvl="1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OGNI PARTNER INDIVIDUERÁ UN GRUPPO DI 10 PERSONE (PERSONALE SCUOLA) PER LAVORARE SUL DRAFT DEI MATERIALI E FORNIRE UN FEEDBACK ED EVENTUALI OSSERVAZIONI</a:t>
            </a:r>
          </a:p>
          <a:p>
            <a:pPr marL="1085850" lvl="1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INFINE TESTING E FINALIZZAZIONE DEI MATERIALI: ORGANIZZAZIONE DI UN WORKSHOP IN CIASCUN PAESE PARTNER CON UN GRUPPO TESTING COMPOSTO DA 10 DOCENTI, 5 DIRIGENTI SCOLASTICI E 3 ONG 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914400"/>
            <a:ext cx="7086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 PRODOTTI DEL PROGETTO </a:t>
            </a:r>
            <a:endParaRPr lang="en-US" b="1" dirty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dirty="0" smtClean="0"/>
              <a:t>IL PROGETTO SEE-ME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752600"/>
            <a:ext cx="6781800" cy="43434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IL PROGETTO SI CONCLUDERÁ NELL’AGOSTO 2017</a:t>
            </a:r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/>
              <a:t>AI PARTECIPANTI AL SEMINARIO VERRÁ INVIATA LA PRIMA NEWSLETTER DEL PROGETTO ALL’INDIRIZZO EMAIL RIPORTATO IN FASE DI REGISTRAZIONE  E SUCCESSIVAMENTE ANCHE LE ALTRE NEWSLETTER CHE VERRANNO ELABORATE PERIODICAMENTE</a:t>
            </a:r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/>
              <a:t>VERRÁ INVIATO ANCHE UN </a:t>
            </a:r>
            <a:r>
              <a:rPr lang="en-US" sz="1600" smtClean="0"/>
              <a:t>QUESTIONARIO QUALITÁ AI FINI DEL MONITORAGGIO</a:t>
            </a:r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ALLE SCUOLE (DIRIGENTI) E AI DOCENTI CHE FOSSERO INTERESSATI A PARTECIPARE  ALLE ATTIVIT</a:t>
            </a:r>
            <a:r>
              <a:rPr lang="en-US" sz="1600" dirty="0" smtClean="0"/>
              <a:t>Á FUTURE PREVISTE, CHIEDIAMO DI INVIARE UNA MAIL ALL’ATTENZIONE DELLA DR.SSA CAMILLA TAMIOZZO </a:t>
            </a:r>
            <a:r>
              <a:rPr lang="en-US" sz="1600" dirty="0" smtClean="0">
                <a:hlinkClick r:id="rId2"/>
              </a:rPr>
              <a:t>progetti.europei@istruzioneveneto.it</a:t>
            </a:r>
            <a:r>
              <a:rPr lang="en-US" sz="1600" dirty="0" smtClean="0"/>
              <a:t> E ALLA PROF.SSA SIMONETTA BETTIOL </a:t>
            </a:r>
            <a:r>
              <a:rPr lang="en-US" sz="1600" dirty="0" smtClean="0">
                <a:hlinkClick r:id="rId3"/>
              </a:rPr>
              <a:t>simonetta.bettiol@istruzioneveneto.it</a:t>
            </a:r>
            <a:r>
              <a:rPr lang="en-US" sz="1600" dirty="0" smtClean="0"/>
              <a:t>  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1219200"/>
            <a:ext cx="7086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ALTRE INFORMAZIONI</a:t>
            </a:r>
            <a:endParaRPr lang="en-US" b="1" dirty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GB" sz="3600" b="1" dirty="0" smtClean="0"/>
          </a:p>
          <a:p>
            <a:pPr algn="ctr">
              <a:buNone/>
            </a:pPr>
            <a:r>
              <a:rPr lang="en-GB" sz="3600" b="1" dirty="0" smtClean="0"/>
              <a:t>GRAZIE PER L’ATTENZIONE</a:t>
            </a:r>
          </a:p>
          <a:p>
            <a:pPr algn="ctr">
              <a:buNone/>
            </a:pPr>
            <a:endParaRPr lang="en-GB" sz="2000" b="1" dirty="0" smtClean="0"/>
          </a:p>
          <a:p>
            <a:pPr algn="ctr">
              <a:buNone/>
            </a:pPr>
            <a:r>
              <a:rPr lang="en-GB" sz="2000" b="1" dirty="0" smtClean="0"/>
              <a:t>Dr.ssa Camilla </a:t>
            </a:r>
            <a:r>
              <a:rPr lang="en-GB" sz="2000" b="1" dirty="0" err="1" smtClean="0"/>
              <a:t>Tamiozzo</a:t>
            </a:r>
            <a:endParaRPr lang="en-GB" sz="2000" b="1" dirty="0" smtClean="0"/>
          </a:p>
          <a:p>
            <a:pPr algn="ctr">
              <a:buNone/>
            </a:pPr>
            <a:r>
              <a:rPr lang="en-GB" sz="2000" b="1" dirty="0" smtClean="0"/>
              <a:t>USR Veneto </a:t>
            </a:r>
          </a:p>
          <a:p>
            <a:pPr algn="ctr">
              <a:buNone/>
            </a:pPr>
            <a:r>
              <a:rPr lang="en-GB" sz="2000" b="1" dirty="0" smtClean="0">
                <a:hlinkClick r:id="rId2"/>
              </a:rPr>
              <a:t>progetti.europei@istruzioneveneto.it</a:t>
            </a:r>
            <a:r>
              <a:rPr lang="en-GB" sz="2000" b="1" dirty="0" smtClean="0"/>
              <a:t> </a:t>
            </a:r>
            <a:endParaRPr lang="en-GB" sz="2000" b="1" dirty="0"/>
          </a:p>
        </p:txBody>
      </p:sp>
      <p:pic>
        <p:nvPicPr>
          <p:cNvPr id="7" name="Picture 2" descr="esl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1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466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IL PROGETTO SEE-ME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3429000" cy="42672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 IN EUROPA CIRCA 5.6 MILIONI DI GIOVANI ABBANDONANO PREMATURAMENTE LA SCUOLA CON IL RISCHIO DI ESSERE ESCLUSI DAL MERCATO DEL LAVORO E DALLA VITA SOCIALE</a:t>
            </a:r>
          </a:p>
          <a:p>
            <a:pPr algn="just">
              <a:lnSpc>
                <a:spcPct val="110000"/>
              </a:lnSpc>
              <a:defRPr/>
            </a:pPr>
            <a:endParaRPr lang="en-US" sz="1400" dirty="0" smtClean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  TUTTO CIÓ COMPORTA ANCHE UNA PERDITA DEL LORO POTENZIALE INDIVIDUALE CON CONSEGUENZE ECONOMICHE E SOCIALI</a:t>
            </a:r>
          </a:p>
          <a:p>
            <a:pPr algn="just">
              <a:lnSpc>
                <a:spcPct val="110000"/>
              </a:lnSpc>
              <a:defRPr/>
            </a:pPr>
            <a:endParaRPr lang="en-US" sz="14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 IL </a:t>
            </a:r>
            <a:r>
              <a:rPr lang="en-US" sz="1400" dirty="0" smtClean="0"/>
              <a:t>PUNTO DI PARTENZA DEL PROGETTO É UNO STUDIO CONDOTTO NEL 2010 DAL PROMOTORE FOLKUNIVERSITETET E DAL PARTNER SAXION UNIVERSITY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1219200"/>
            <a:ext cx="7086600" cy="5334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Contesto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0960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96000"/>
            <a:ext cx="140081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C:\Documents and Settings\tamic.MCG\Desktop\PubWORK\ET0040701-PB\ET0040701-IMG02.jpg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2463" r="3026" b="24326"/>
          <a:stretch>
            <a:fillRect/>
          </a:stretch>
        </p:blipFill>
        <p:spPr bwMode="auto">
          <a:xfrm>
            <a:off x="5410200" y="1904999"/>
            <a:ext cx="3352800" cy="40671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dirty="0" smtClean="0"/>
              <a:t>IL PROGETTO SEE-ME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6781800" cy="44958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 </a:t>
            </a:r>
            <a:r>
              <a:rPr lang="en-US" sz="1800" dirty="0" smtClean="0"/>
              <a:t>A PARTIRE DAI RISULTATI DELLO STUDIO CONDOTTO NEL 2010, É EMERSA LA NECESSITÁ DI ELABORARE MISURE PREVENTIVE </a:t>
            </a:r>
          </a:p>
          <a:p>
            <a:pPr algn="just">
              <a:lnSpc>
                <a:spcPct val="110000"/>
              </a:lnSpc>
              <a:defRPr/>
            </a:pPr>
            <a:endParaRPr lang="en-US" sz="18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 IL PROGETTO INFATTI SI PROPONE DI IMPLEMENTARE UNA SORTA DI MECCANISMO PREVENTIVO (UN MANUALE CORREDATO DA MATERIALI FORMATIVI) CHE CONSENTA ALLE SCUOLE DI INDIVIDUARE PREVENTIVAMENTE GLI STUDENTI A RISCHIO AL FINE DI METTERE IN ATTO MISURE  AD HOC 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2"/>
              </a:solidFill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 IL MANUALE, CORREDATO DA DELLE BUONE PRASSI EUROPEE ED INTERNAZIONALI, CONSENTIRÁ ALLE SCUOLE DI SVILUPPARE AZIONI E STRATEGIE CONCRETE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990600"/>
            <a:ext cx="7086600" cy="533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dirty="0" smtClean="0"/>
              <a:t>IL PROGETTO SEE-ME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6781800" cy="40386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 </a:t>
            </a:r>
            <a:r>
              <a:rPr lang="en-US" sz="1800" u="sng" dirty="0" smtClean="0"/>
              <a:t>PROMOTORE</a:t>
            </a:r>
            <a:r>
              <a:rPr lang="en-US" sz="1800" dirty="0" smtClean="0"/>
              <a:t>: FOLKUNIVERSITETET (SVEZIA)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 </a:t>
            </a:r>
            <a:r>
              <a:rPr lang="en-US" sz="1800" u="sng" dirty="0" smtClean="0"/>
              <a:t>PARTNER</a:t>
            </a:r>
            <a:r>
              <a:rPr lang="en-US" sz="1800" dirty="0" smtClean="0"/>
              <a:t>: </a:t>
            </a:r>
          </a:p>
          <a:p>
            <a:pPr algn="just">
              <a:lnSpc>
                <a:spcPct val="110000"/>
              </a:lnSpc>
              <a:defRPr/>
            </a:pPr>
            <a:endParaRPr lang="en-US" sz="1800" dirty="0" smtClean="0"/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/>
              <a:t>USR VENETO (ITALIA)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REVALENTO (PAESI BASSI)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/>
              <a:t>SAXION UNIVERSITY (PAESI BASSI)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DOCUMENTA (SPAGNA)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/>
              <a:t>IES HERMANOS MACHADO (SPAGNA)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SEMPER AVANTI (POLONIA)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1219200"/>
            <a:ext cx="7086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PARTENARIATO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086600" cy="685800"/>
          </a:xfrm>
        </p:spPr>
        <p:txBody>
          <a:bodyPr/>
          <a:lstStyle/>
          <a:p>
            <a:pPr algn="ctr"/>
            <a:r>
              <a:rPr lang="en-US" dirty="0" smtClean="0"/>
              <a:t>IL PROGETTO SEE-ME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6781800" cy="48768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/>
              <a:t>PROJECT MANAGEMENT 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I COMPORTAMENTI E LE ESPERIENZE DELLO STAFF DELLA SCUOLA VERSO LA DISPERSIONE SCOLASTICA – MISURE PREVENTIVE ED ELABORAZIONE DI CASI DI STUDIO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/>
              <a:t>SEMINARI NEI PAESI PARTNER RIVOLTI ALLO STAFF DELLA SCUOLA E AGLI STAKEHOLDER 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ELABORAZIONE DEL MANUALE METODOLOGICO E DEI RELATIVI MATERIALI FORMATIVI PER LO STAFF DELLA SCUOLA COINVOLTO NELLA PREVENZIONE DELLA DISPERSIONE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/>
              <a:t>DISSEMINAZIONE E VALORIZZAZIONE</a:t>
            </a:r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CONTROLLO QUALIT</a:t>
            </a:r>
            <a:r>
              <a:rPr lang="en-US" sz="1800" dirty="0" smtClean="0"/>
              <a:t>Á, MONITORAGGIO E VALUTAZIONE</a:t>
            </a:r>
          </a:p>
          <a:p>
            <a:pPr marL="342900" indent="-342900" algn="ctr">
              <a:lnSpc>
                <a:spcPct val="110000"/>
              </a:lnSpc>
              <a:defRPr/>
            </a:pPr>
            <a:endParaRPr lang="en-US" sz="1800" dirty="0" smtClean="0"/>
          </a:p>
          <a:p>
            <a:pPr marL="342900" indent="-342900" algn="ctr">
              <a:lnSpc>
                <a:spcPct val="110000"/>
              </a:lnSpc>
              <a:defRPr/>
            </a:pPr>
            <a:r>
              <a:rPr lang="en-US" sz="1800" u="sng" dirty="0" smtClean="0"/>
              <a:t>NELLE SLIDE SUCCESSIVE CI FOCALIZZEREMO SULLE ATTIVITA N. 2-3-4 </a:t>
            </a:r>
            <a:endParaRPr lang="en-US" sz="1800" u="sng" dirty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838200"/>
            <a:ext cx="7086600" cy="457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ATTIVITÁ DEL PROGETTO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204857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dirty="0" smtClean="0"/>
              <a:t>IL PROGETTO SEE-ME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752600"/>
            <a:ext cx="6781800" cy="43434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110000"/>
              </a:lnSpc>
              <a:defRPr/>
            </a:pPr>
            <a:r>
              <a:rPr lang="en-US" sz="1800" i="1" dirty="0" smtClean="0">
                <a:solidFill>
                  <a:schemeClr val="tx2"/>
                </a:solidFill>
              </a:rPr>
              <a:t>I COMPORTAMENTI E LE ESPERIENZE DELLO STAFF DELLA SCUOLA  NELLA LOTTA ALLA DISPERSIONE SCOLASTICA – MISURE PREVENTIVE ED ELABORAZIONE DI CASI DI STUDIO:</a:t>
            </a:r>
          </a:p>
          <a:p>
            <a:pPr marL="342900" indent="-342900" algn="ctr">
              <a:lnSpc>
                <a:spcPct val="110000"/>
              </a:lnSpc>
              <a:defRPr/>
            </a:pPr>
            <a:endParaRPr lang="en-US" sz="1800" i="1" dirty="0" smtClean="0"/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/>
              <a:t>PREPARAZIONE DI UN QUESTIONARIO/INTERVISTA RIVOLTO ALLO STAFF DELLA SCUOLA, AGLI STUDENTI E ALLE FAMIGLIE  AL FINE DI SVOLGERE UNO STUDIO NEI PAESI PARTNER IN MERITO ALLA DISPERSIONE SCOLASTICA</a:t>
            </a:r>
          </a:p>
          <a:p>
            <a:pPr marL="342900" indent="-342900" algn="just">
              <a:lnSpc>
                <a:spcPct val="110000"/>
              </a:lnSpc>
              <a:defRPr/>
            </a:pPr>
            <a:endParaRPr lang="en-US" sz="1600" dirty="0" smtClean="0"/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IN ITALIA SONO STATE REALIZZATE </a:t>
            </a:r>
            <a:r>
              <a:rPr lang="en-US" sz="1600" dirty="0" smtClean="0"/>
              <a:t>INTERVISTE A: 10 STUDENTI, 8 DOCENTI E 4 FAMIGLIE</a:t>
            </a:r>
          </a:p>
          <a:p>
            <a:pPr marL="342900" indent="-342900" algn="just">
              <a:lnSpc>
                <a:spcPct val="110000"/>
              </a:lnSpc>
              <a:defRPr/>
            </a:pPr>
            <a:endParaRPr lang="en-US" sz="1600" dirty="0" smtClean="0"/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I RISULTATI DELLE INTERVISTE SONO STATI RIPORTATI IN UN REPORT CHE VERR</a:t>
            </a:r>
            <a:r>
              <a:rPr lang="en-US" sz="1600" dirty="0" smtClean="0"/>
              <a:t>Á PRESENTATO DURANTE IL SEMINARIO 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1219200"/>
            <a:ext cx="7086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ATTIVITÁ N. 2 </a:t>
            </a:r>
            <a:endParaRPr lang="en-US" b="1" dirty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dirty="0" smtClean="0"/>
              <a:t>IL PROGETTO SEE-ME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447800"/>
            <a:ext cx="6781800" cy="46482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110000"/>
              </a:lnSpc>
              <a:defRPr/>
            </a:pPr>
            <a:r>
              <a:rPr lang="en-US" sz="1800" i="1" dirty="0" smtClean="0"/>
              <a:t>ORGANIZZAZIONE DI UN SEMINARIO IN CIASCUN PAESE PARTNER RIVOLTO ALLO STAFF DELLA SCUOLA E AGLI STAKEHOLDER </a:t>
            </a:r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/>
              <a:t>ORGANIZZAZIONE DI UN SEMINARIO IN CIASCUN PAESE PARTNER PER FORNIRE INFORMAZIONI SUI RISULTATI DELLE INTERVISTE E DI ALTRE QUESTIONI LEGATE ALLA DISPERSIONE, COME RIPORTATO NEL REPORT NAZIONALE ELABORATO DALL’USRV</a:t>
            </a:r>
          </a:p>
          <a:p>
            <a:pPr marL="342900" indent="-342900" algn="just">
              <a:lnSpc>
                <a:spcPct val="110000"/>
              </a:lnSpc>
              <a:defRPr/>
            </a:pPr>
            <a:endParaRPr lang="en-US" sz="1600" dirty="0" smtClean="0"/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QUELLO DI OGGI É IL SEMINARIO (EVENTO MOLTIPLICATORE) ORGANIZZATO PER L’ITALIA DAL PARTNER USRV</a:t>
            </a:r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UN ALTRO OBIETTIVO DEL SEMINARIO </a:t>
            </a:r>
            <a:r>
              <a:rPr lang="en-US" sz="1600" dirty="0" smtClean="0"/>
              <a:t>É</a:t>
            </a:r>
            <a:r>
              <a:rPr lang="en-US" sz="1600" dirty="0" smtClean="0">
                <a:solidFill>
                  <a:schemeClr val="tx2"/>
                </a:solidFill>
              </a:rPr>
              <a:t> QUELLO DI RACCOGLIERE UN FEEDBACK  DAI PARTECIPANTI IN MERITO A QUANTO RIPORTATO NEL REPORT NAZIONALE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990600"/>
            <a:ext cx="7086600" cy="533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ATTIVITÁ N. 3  </a:t>
            </a:r>
            <a:endParaRPr lang="en-US" b="1" dirty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86600" cy="685800"/>
          </a:xfrm>
        </p:spPr>
        <p:txBody>
          <a:bodyPr/>
          <a:lstStyle/>
          <a:p>
            <a:pPr algn="ctr"/>
            <a:r>
              <a:rPr lang="en-US" dirty="0" smtClean="0"/>
              <a:t>IL PROGETTO SEE-ME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752600"/>
            <a:ext cx="6781800" cy="43434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110000"/>
              </a:lnSpc>
              <a:defRPr/>
            </a:pPr>
            <a:r>
              <a:rPr lang="en-US" sz="1800" i="1" dirty="0" smtClean="0"/>
              <a:t>ELABORAZIONE DEL MANUALE METODOLOGICO E DEI RELATIVI MATERIALI FORMATIVI PER LO STAFF DELLA SCUOLA COINVOLTO NELLA PREVENZIONE DELLA DISPERSIONE</a:t>
            </a:r>
          </a:p>
          <a:p>
            <a:pPr marL="342900" indent="-342900" algn="ctr">
              <a:lnSpc>
                <a:spcPct val="110000"/>
              </a:lnSpc>
              <a:defRPr/>
            </a:pPr>
            <a:endParaRPr lang="en-US" sz="1800" i="1" dirty="0" smtClean="0"/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/>
              <a:t>ELABORARE UN MANUALE METODOLOGICO PER LE SCUOLE COINVOLTE IN INIZIATIVE DI PREVENZIONE E LOTTA ALLA DISPERSIONE SCOLASTICA</a:t>
            </a:r>
          </a:p>
          <a:p>
            <a:pPr marL="342900" indent="-342900" algn="just">
              <a:lnSpc>
                <a:spcPct val="110000"/>
              </a:lnSpc>
              <a:defRPr/>
            </a:pPr>
            <a:endParaRPr lang="en-US" sz="1800" dirty="0" smtClean="0"/>
          </a:p>
          <a:p>
            <a:pPr marL="342900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IL MANUALE FAVORIR</a:t>
            </a:r>
            <a:r>
              <a:rPr lang="en-US" sz="1800" dirty="0" smtClean="0"/>
              <a:t>Á</a:t>
            </a:r>
            <a:r>
              <a:rPr lang="en-US" sz="1800" b="1" dirty="0" smtClean="0"/>
              <a:t> </a:t>
            </a:r>
            <a:r>
              <a:rPr lang="en-US" sz="1800" dirty="0" smtClean="0"/>
              <a:t>UN COINVOLGIMENTO ATTIVO E PARTECIPATIVO DEI DOCENTI E DI ALTRO STAFF </a:t>
            </a: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1219200"/>
            <a:ext cx="7086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ATTIVITÁ N. 4  </a:t>
            </a:r>
            <a:endParaRPr lang="en-US" b="1" dirty="0"/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685800"/>
          </a:xfrm>
        </p:spPr>
        <p:txBody>
          <a:bodyPr/>
          <a:lstStyle/>
          <a:p>
            <a:pPr algn="ctr"/>
            <a:r>
              <a:rPr lang="en-US" dirty="0" smtClean="0"/>
              <a:t>IL PROGETTO SEE-ME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371600" y="1752600"/>
            <a:ext cx="6781800" cy="4343400"/>
          </a:xfrm>
        </p:spPr>
        <p:txBody>
          <a:bodyPr>
            <a:noAutofit/>
          </a:bodyPr>
          <a:lstStyle/>
          <a:p>
            <a:pPr marL="342900" indent="-342900" algn="ctr">
              <a:lnSpc>
                <a:spcPct val="110000"/>
              </a:lnSpc>
              <a:defRPr/>
            </a:pPr>
            <a:endParaRPr lang="en-US" sz="1800" i="1" dirty="0" smtClean="0"/>
          </a:p>
          <a:p>
            <a:pPr marL="342900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sz="1600" u="sng" dirty="0" smtClean="0"/>
              <a:t>LINEE METODOLOGICHE (MANUALE) PER PREVENIRE LA DISPERSIONE SCOLASTICA:</a:t>
            </a:r>
            <a:endParaRPr lang="en-US" u="sng" dirty="0" smtClean="0"/>
          </a:p>
          <a:p>
            <a:pPr marL="1085850" lvl="1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CONSENTIRANNO ALLE SCUOLE DI COSTRUIRE UN APPROCCIO PROATTIVO VERSO LA DISPERSIONE SCOLASTICA ATTRAVERSO UN SISTEMA PREVENTIVO VOLTO AD UTILIZZARE I DATI IN LORO POSSESSO PER DEFINIRE INTERVENTI MIRATI RIVOLTI A SINGOLI STUDENTI O GRUPPI  </a:t>
            </a:r>
          </a:p>
          <a:p>
            <a:pPr marL="1085850" lvl="1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IL SISTEMA CONSENTIRÁ DI TRACCIARE GLI STUDENTI E DI VALUTARE I FATTORI DI RISCHIO</a:t>
            </a:r>
          </a:p>
          <a:p>
            <a:pPr marL="1085850" lvl="1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LE LINEE GUIDA VERRANNO TRADOTTE NELLE LINGUE NAZIONALI E TESTATE IN </a:t>
            </a:r>
            <a:r>
              <a:rPr lang="en-US" sz="1600" b="1" dirty="0" smtClean="0">
                <a:solidFill>
                  <a:schemeClr val="tx2"/>
                </a:solidFill>
              </a:rPr>
              <a:t>5 SCUOLE </a:t>
            </a:r>
            <a:r>
              <a:rPr lang="en-US" sz="1600" dirty="0" smtClean="0">
                <a:solidFill>
                  <a:schemeClr val="tx2"/>
                </a:solidFill>
              </a:rPr>
              <a:t>IN CIASCUN PAESE PARTNER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>
          <a:xfrm>
            <a:off x="1371600" y="1219200"/>
            <a:ext cx="7086600" cy="609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PRODOTTI  DEL PROGETTO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esl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56300"/>
            <a:ext cx="1276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19800"/>
            <a:ext cx="1143000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3" descr="http://erasmus-plus.ro/wp-content/uploads/2013/11/erasmus+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140081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ckLayouts Academic Tutor ET004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A3BDCA"/>
      </a:accent1>
      <a:accent2>
        <a:srgbClr val="99A56F"/>
      </a:accent2>
      <a:accent3>
        <a:srgbClr val="C8835E"/>
      </a:accent3>
      <a:accent4>
        <a:srgbClr val="7F8584"/>
      </a:accent4>
      <a:accent5>
        <a:srgbClr val="903455"/>
      </a:accent5>
      <a:accent6>
        <a:srgbClr val="7B929C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863</Words>
  <Application>Microsoft Office PowerPoint</Application>
  <PresentationFormat>Presentazione su schermo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StockLayouts Academic Tutor ET004</vt:lpstr>
      <vt:lpstr>SEMINARIO “RAGAZZI CHE ABBANDONANO PREMATURAMENTE LA SCUOLA”</vt:lpstr>
      <vt:lpstr>IL PROGETTO SEE-ME </vt:lpstr>
      <vt:lpstr>IL PROGETTO SEE-ME </vt:lpstr>
      <vt:lpstr>IL PROGETTO SEE-ME </vt:lpstr>
      <vt:lpstr>IL PROGETTO SEE-ME </vt:lpstr>
      <vt:lpstr>IL PROGETTO SEE-ME </vt:lpstr>
      <vt:lpstr>IL PROGETTO SEE-ME </vt:lpstr>
      <vt:lpstr>IL PROGETTO SEE-ME </vt:lpstr>
      <vt:lpstr>IL PROGETTO SEE-ME </vt:lpstr>
      <vt:lpstr>IL PROGETTO SEE-ME </vt:lpstr>
      <vt:lpstr>IL PROGETTO SEE-ME </vt:lpstr>
      <vt:lpstr>Diapositiva 12</vt:lpstr>
    </vt:vector>
  </TitlesOfParts>
  <Company>StockLayouts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simo</cp:lastModifiedBy>
  <cp:revision>148</cp:revision>
  <dcterms:created xsi:type="dcterms:W3CDTF">2010-07-09T22:21:36Z</dcterms:created>
  <dcterms:modified xsi:type="dcterms:W3CDTF">2016-04-09T20:05:04Z</dcterms:modified>
</cp:coreProperties>
</file>