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45"/>
  </p:notesMasterIdLst>
  <p:sldIdLst>
    <p:sldId id="256" r:id="rId2"/>
    <p:sldId id="260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58" r:id="rId19"/>
    <p:sldId id="261" r:id="rId20"/>
    <p:sldId id="288" r:id="rId21"/>
    <p:sldId id="290" r:id="rId22"/>
    <p:sldId id="291" r:id="rId23"/>
    <p:sldId id="289" r:id="rId24"/>
    <p:sldId id="284" r:id="rId25"/>
    <p:sldId id="292" r:id="rId26"/>
    <p:sldId id="295" r:id="rId27"/>
    <p:sldId id="296" r:id="rId28"/>
    <p:sldId id="293" r:id="rId29"/>
    <p:sldId id="294" r:id="rId30"/>
    <p:sldId id="285" r:id="rId31"/>
    <p:sldId id="297" r:id="rId32"/>
    <p:sldId id="301" r:id="rId33"/>
    <p:sldId id="302" r:id="rId34"/>
    <p:sldId id="303" r:id="rId35"/>
    <p:sldId id="286" r:id="rId36"/>
    <p:sldId id="304" r:id="rId37"/>
    <p:sldId id="305" r:id="rId38"/>
    <p:sldId id="306" r:id="rId39"/>
    <p:sldId id="287" r:id="rId40"/>
    <p:sldId id="308" r:id="rId41"/>
    <p:sldId id="309" r:id="rId42"/>
    <p:sldId id="310" r:id="rId43"/>
    <p:sldId id="259" r:id="rId4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7BD"/>
    <a:srgbClr val="25BAFF"/>
    <a:srgbClr val="5FD6FF"/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5736" autoAdjust="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5615B-B1B7-48EB-9382-0A1F871ECF24}" type="datetimeFigureOut">
              <a:rPr lang="it-IT" smtClean="0"/>
              <a:t>12/04/2016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A8871-FB95-4DA4-BAC1-92E65662F6E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A8871-FB95-4DA4-BAC1-92E65662F6E2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A8871-FB95-4DA4-BAC1-92E65662F6E2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A8871-FB95-4DA4-BAC1-92E65662F6E2}" type="slidenum">
              <a:rPr lang="it-IT" smtClean="0"/>
              <a:t>22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amic.MCG\Desktop\PubWORK\ET0040601-PB\ET0040601-IMG0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amic.MCG\Desktop\PubWORK\ET0040601-PB\ET0040601-IMG02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amic.MCG\Desktop\PubWORK\ET0040601-PB\ET0040601-IMG0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Documents and Settings\tamic.MCG\Desktop\PubWORK\ET0040601-PB\ET0040601-IMG02.jpg"/>
          <p:cNvPicPr>
            <a:picLocks noChangeArrowheads="1"/>
          </p:cNvPicPr>
          <p:nvPr userDrawn="1"/>
        </p:nvPicPr>
        <p:blipFill>
          <a:blip r:embed="rId2" r:link="rId3" cstate="print"/>
          <a:srcRect t="30089" b="11042"/>
          <a:stretch>
            <a:fillRect/>
          </a:stretch>
        </p:blipFill>
        <p:spPr bwMode="auto">
          <a:xfrm>
            <a:off x="-9144" y="0"/>
            <a:ext cx="915314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Picture 12" descr="Picture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28800"/>
            <a:ext cx="7315200" cy="685800"/>
          </a:xfrm>
        </p:spPr>
        <p:txBody>
          <a:bodyPr>
            <a:noAutofit/>
          </a:bodyPr>
          <a:lstStyle>
            <a:lvl1pPr algn="ctr"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Title of the Presentation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38400"/>
            <a:ext cx="7315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of the presentation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tamic.MCG\Desktop\PubWORK\ET0040601-PB\ET0040601-IMG02.jpg"/>
          <p:cNvPicPr>
            <a:picLocks noChangeArrowheads="1"/>
          </p:cNvPicPr>
          <p:nvPr userDrawn="1"/>
        </p:nvPicPr>
        <p:blipFill>
          <a:blip r:embed="rId2" r:link="rId3" cstate="print"/>
          <a:srcRect t="16945" b="27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3" descr="ET0042301-IMG05"/>
          <p:cNvPicPr>
            <a:picLocks noChangeAspect="1" noChangeArrowheads="1"/>
          </p:cNvPicPr>
          <p:nvPr userDrawn="1"/>
        </p:nvPicPr>
        <p:blipFill>
          <a:blip r:embed="rId4" cstate="print"/>
          <a:srcRect l="5177" t="1395" r="80287" b="3738"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7086600" cy="6858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Content Page with Text and Photo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429000" cy="44196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105400" y="1676400"/>
            <a:ext cx="3124200" cy="4419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066800"/>
            <a:ext cx="70866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content page with text and photo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Documents and Settings\tamic.MCG\Desktop\PubWORK\ET0040601-PB\ET0040601-IMG02.jpg"/>
          <p:cNvPicPr>
            <a:picLocks noChangeArrowheads="1"/>
          </p:cNvPicPr>
          <p:nvPr userDrawn="1"/>
        </p:nvPicPr>
        <p:blipFill>
          <a:blip r:embed="rId2" r:link="rId3" cstate="print"/>
          <a:srcRect t="22893" b="18237"/>
          <a:stretch>
            <a:fillRect/>
          </a:stretch>
        </p:blipFill>
        <p:spPr bwMode="auto">
          <a:xfrm>
            <a:off x="-9144" y="0"/>
            <a:ext cx="915314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3962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7543800" cy="6858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Content Page with Text and Table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066800"/>
            <a:ext cx="7543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content page with text and table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Documents%20and%20Settings\tamic.MCG\Desktop\PubWORK\ET0040601-PB\ET0040601-IMG02.jpg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tamic.MCG\Desktop\PubWORK\ET0040601-PB\ET0040601-IMG02.jpg"/>
          <p:cNvPicPr>
            <a:picLocks noChangeArrowheads="1"/>
          </p:cNvPicPr>
          <p:nvPr userDrawn="1"/>
        </p:nvPicPr>
        <p:blipFill>
          <a:blip r:embed="rId5" r:link="rId6" cstate="print"/>
          <a:srcRect t="16945" b="27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Content Page with Text and Photo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7772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struzioneveneto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imonetta.bettiol@istruzioneveneto.it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2133600"/>
          </a:xfrm>
        </p:spPr>
        <p:txBody>
          <a:bodyPr/>
          <a:lstStyle/>
          <a:p>
            <a:r>
              <a:rPr lang="en-US" sz="2800" b="1" dirty="0" smtClean="0"/>
              <a:t> “RAGAZZI CHE ABBANDONANO PREMATURAMENTE LA SCUOLA</a:t>
            </a:r>
            <a:r>
              <a:rPr lang="en-US" sz="2400" dirty="0" smtClean="0"/>
              <a:t>”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EVENTO </a:t>
            </a:r>
            <a:r>
              <a:rPr lang="en-US" sz="2400" b="1" dirty="0" smtClean="0"/>
              <a:t>MOLTIPLICATORE</a:t>
            </a:r>
            <a:br>
              <a:rPr lang="en-US" sz="2400" b="1" dirty="0" smtClean="0"/>
            </a:br>
            <a:r>
              <a:rPr lang="en-US" sz="2400" b="1" dirty="0" smtClean="0"/>
              <a:t>REPORT </a:t>
            </a:r>
            <a:endParaRPr lang="en-US" sz="2400" b="1" dirty="0"/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71600" y="6122988"/>
            <a:ext cx="64008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DCD6D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Ufficio Scolastico Regionale per il Veneto 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7F7F7F"/>
              </a:solidFill>
              <a:effectLst/>
              <a:latin typeface="Cambria" charset="0"/>
              <a:ea typeface="ÇlÇr ñæí©" charset="0"/>
            </a:endParaRPr>
          </a:p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Ufficio II – S. Croce 1299 – </a:t>
            </a:r>
            <a:r>
              <a:rPr lang="it-IT" sz="1200" dirty="0" smtClean="0">
                <a:solidFill>
                  <a:srgbClr val="7F7F7F"/>
                </a:solidFill>
                <a:latin typeface="Cambria" charset="0"/>
                <a:ea typeface="ÇlÇr ñæí©" charset="0"/>
              </a:rPr>
              <a:t>30135 Venezia </a:t>
            </a:r>
          </a:p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P</a:t>
            </a: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: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+39 041 2723111 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  <a:hlinkClick r:id="rId2"/>
              </a:rPr>
              <a:t>www.istruzioneveneto.it</a:t>
            </a:r>
            <a:r>
              <a:rPr kumimoji="0" lang="it-IT" sz="1200" b="0" i="0" u="none" strike="noStrike" cap="none" normalizeH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026" name="Picture 2" descr="esl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1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190" y="6457950"/>
            <a:ext cx="140081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228600" y="28956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1A87BD"/>
                </a:solidFill>
              </a:rPr>
              <a:t>Progetto “</a:t>
            </a:r>
            <a:r>
              <a:rPr lang="el-GR" b="1" dirty="0" smtClean="0">
                <a:solidFill>
                  <a:srgbClr val="1A87BD"/>
                </a:solidFill>
              </a:rPr>
              <a:t>Methodology </a:t>
            </a:r>
            <a:r>
              <a:rPr lang="el-GR" b="1" dirty="0">
                <a:solidFill>
                  <a:srgbClr val="1A87BD"/>
                </a:solidFill>
              </a:rPr>
              <a:t>for early warning detection of risk </a:t>
            </a:r>
            <a:endParaRPr lang="it-IT" dirty="0">
              <a:solidFill>
                <a:srgbClr val="1A87BD"/>
              </a:solidFill>
            </a:endParaRPr>
          </a:p>
          <a:p>
            <a:pPr algn="ctr"/>
            <a:r>
              <a:rPr lang="el-GR" b="1" dirty="0">
                <a:solidFill>
                  <a:srgbClr val="1A87BD"/>
                </a:solidFill>
              </a:rPr>
              <a:t>for Early School </a:t>
            </a:r>
            <a:r>
              <a:rPr lang="el-GR" b="1" dirty="0" smtClean="0">
                <a:solidFill>
                  <a:srgbClr val="1A87BD"/>
                </a:solidFill>
              </a:rPr>
              <a:t>Leaving</a:t>
            </a:r>
            <a:r>
              <a:rPr lang="en-US" b="1" dirty="0" smtClean="0">
                <a:solidFill>
                  <a:srgbClr val="1A87BD"/>
                </a:solidFill>
              </a:rPr>
              <a:t>”</a:t>
            </a:r>
            <a:endParaRPr lang="it-IT" dirty="0">
              <a:solidFill>
                <a:srgbClr val="1A87BD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1A87BD"/>
                </a:solidFill>
              </a:rPr>
              <a:t>Acronimo</a:t>
            </a:r>
            <a:r>
              <a:rPr lang="en-US" b="1" dirty="0" smtClean="0">
                <a:solidFill>
                  <a:srgbClr val="1A87BD"/>
                </a:solidFill>
              </a:rPr>
              <a:t>: </a:t>
            </a:r>
            <a:r>
              <a:rPr lang="en-US" b="1" dirty="0">
                <a:solidFill>
                  <a:srgbClr val="1A87BD"/>
                </a:solidFill>
              </a:rPr>
              <a:t>SEE-ME</a:t>
            </a:r>
            <a:endParaRPr lang="it-IT" dirty="0">
              <a:solidFill>
                <a:srgbClr val="1A87BD"/>
              </a:solidFill>
            </a:endParaRPr>
          </a:p>
          <a:p>
            <a:pPr algn="ctr"/>
            <a:r>
              <a:rPr lang="en-US" b="1" i="1" dirty="0" err="1" smtClean="0">
                <a:solidFill>
                  <a:srgbClr val="1A87BD"/>
                </a:solidFill>
              </a:rPr>
              <a:t>Numero</a:t>
            </a:r>
            <a:r>
              <a:rPr lang="en-US" b="1" i="1" dirty="0" smtClean="0">
                <a:solidFill>
                  <a:srgbClr val="1A87BD"/>
                </a:solidFill>
              </a:rPr>
              <a:t>: </a:t>
            </a:r>
            <a:r>
              <a:rPr lang="en-US" b="1" dirty="0">
                <a:solidFill>
                  <a:srgbClr val="1A87BD"/>
                </a:solidFill>
              </a:rPr>
              <a:t>2014-1-SE01-KA201-000993</a:t>
            </a:r>
            <a:endParaRPr lang="it-IT" dirty="0">
              <a:solidFill>
                <a:srgbClr val="1A87BD"/>
              </a:solidFill>
            </a:endParaRPr>
          </a:p>
          <a:p>
            <a:r>
              <a:rPr lang="en-US" dirty="0">
                <a:solidFill>
                  <a:srgbClr val="25BAFF"/>
                </a:solidFill>
              </a:rPr>
              <a:t> </a:t>
            </a:r>
            <a:endParaRPr lang="it-IT" dirty="0">
              <a:solidFill>
                <a:srgbClr val="25BA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32" y="4267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0000"/>
                </a:solidFill>
              </a:rPr>
              <a:t>Venezia</a:t>
            </a:r>
            <a:r>
              <a:rPr lang="en-GB" sz="2800" b="1" dirty="0" smtClean="0">
                <a:solidFill>
                  <a:srgbClr val="FF0000"/>
                </a:solidFill>
              </a:rPr>
              <a:t>, IIS “F. </a:t>
            </a:r>
            <a:r>
              <a:rPr lang="en-GB" sz="2800" b="1" dirty="0" err="1" smtClean="0">
                <a:solidFill>
                  <a:srgbClr val="FF0000"/>
                </a:solidFill>
              </a:rPr>
              <a:t>Algarotti</a:t>
            </a:r>
            <a:r>
              <a:rPr lang="en-GB" sz="2800" b="1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12 </a:t>
            </a:r>
            <a:r>
              <a:rPr lang="en-GB" sz="2800" b="1" dirty="0" err="1" smtClean="0">
                <a:solidFill>
                  <a:srgbClr val="FF0000"/>
                </a:solidFill>
              </a:rPr>
              <a:t>aprile</a:t>
            </a:r>
            <a:r>
              <a:rPr lang="en-GB" sz="2800" b="1" dirty="0" smtClean="0">
                <a:solidFill>
                  <a:srgbClr val="FF0000"/>
                </a:solidFill>
              </a:rPr>
              <a:t> 2016 </a:t>
            </a:r>
          </a:p>
          <a:p>
            <a:pPr algn="ctr"/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r>
              <a:rPr lang="it-IT" b="1" dirty="0" smtClean="0"/>
              <a:t>Il nucleo centrale delle competenze/ 2 </a:t>
            </a:r>
            <a:endParaRPr lang="it-IT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467600" cy="44958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Il </a:t>
            </a:r>
            <a:r>
              <a:rPr lang="it-IT" sz="2400" b="1" dirty="0" smtClean="0"/>
              <a:t>Self-control</a:t>
            </a:r>
            <a:r>
              <a:rPr lang="it-IT" sz="2400" dirty="0" smtClean="0"/>
              <a:t>, </a:t>
            </a:r>
            <a:r>
              <a:rPr lang="it-IT" sz="2400" dirty="0" smtClean="0"/>
              <a:t>include </a:t>
            </a:r>
            <a:r>
              <a:rPr lang="it-IT" sz="2400" dirty="0" smtClean="0"/>
              <a:t>l’autoregolazione, implica il controllo dell’impulsività e </a:t>
            </a:r>
            <a:r>
              <a:rPr lang="it-IT" sz="2400" dirty="0" smtClean="0"/>
              <a:t>del </a:t>
            </a:r>
            <a:r>
              <a:rPr lang="it-IT" sz="2400" dirty="0" smtClean="0"/>
              <a:t>ritardo nella gratificazione. La loro carenza è una criticità per il successo a scuola. Esse sono necessarie </a:t>
            </a:r>
            <a:r>
              <a:rPr lang="it-IT" sz="2400" b="1" dirty="0" smtClean="0"/>
              <a:t>per essere consapevoli, per contare sulle proprie forze, per essere responsabili e controllati</a:t>
            </a:r>
            <a:r>
              <a:rPr lang="it-IT" sz="2400" dirty="0" smtClean="0"/>
              <a:t>. 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Capacità di decidere, </a:t>
            </a:r>
            <a:r>
              <a:rPr lang="it-IT" sz="2400" dirty="0" smtClean="0"/>
              <a:t>può influenzare, </a:t>
            </a:r>
            <a:r>
              <a:rPr lang="it-IT" sz="2400" dirty="0" smtClean="0"/>
              <a:t>potenzialmente, il modo in cui gli studenti gestiscono le opportunità nelle “intersezioni” delle carriere scolastiche</a:t>
            </a:r>
            <a:r>
              <a:rPr lang="it-IT" sz="2400" dirty="0" smtClean="0"/>
              <a:t>.</a:t>
            </a:r>
            <a:endParaRPr lang="it-IT" sz="2400" dirty="0" smtClean="0"/>
          </a:p>
          <a:p>
            <a:r>
              <a:rPr lang="it-IT" sz="2400" dirty="0" smtClean="0"/>
              <a:t>•	</a:t>
            </a: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48600" cy="685800"/>
          </a:xfrm>
        </p:spPr>
        <p:txBody>
          <a:bodyPr/>
          <a:lstStyle/>
          <a:p>
            <a:r>
              <a:rPr lang="it-IT" b="1" dirty="0" smtClean="0"/>
              <a:t>Il nucleo centrale delle competenze/ 3 </a:t>
            </a:r>
            <a:endParaRPr lang="it-IT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7467600" cy="48768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Il </a:t>
            </a:r>
            <a:r>
              <a:rPr lang="it-IT" sz="2400" b="1" dirty="0" smtClean="0"/>
              <a:t>credo morale, </a:t>
            </a:r>
            <a:r>
              <a:rPr lang="it-IT" sz="2400" dirty="0" smtClean="0"/>
              <a:t>così come </a:t>
            </a:r>
            <a:r>
              <a:rPr lang="it-IT" sz="2400" b="1" dirty="0" smtClean="0"/>
              <a:t>l’empatia e il comportamento pro-social</a:t>
            </a:r>
            <a:r>
              <a:rPr lang="it-IT" sz="2400" dirty="0" smtClean="0"/>
              <a:t> possono essere collegati alla capacità di assumere un ruolo sociale responsabile e ad un successo </a:t>
            </a:r>
            <a:r>
              <a:rPr lang="it-IT" sz="2400" dirty="0" smtClean="0"/>
              <a:t>scolastico. </a:t>
            </a:r>
            <a:endParaRPr lang="it-IT" sz="2400" dirty="0" smtClean="0"/>
          </a:p>
          <a:p>
            <a:r>
              <a:rPr lang="it-IT" sz="2400" b="1" dirty="0" smtClean="0"/>
              <a:t>La </a:t>
            </a:r>
            <a:r>
              <a:rPr lang="it-IT" sz="2400" b="1" dirty="0" smtClean="0"/>
              <a:t>connessione pro sociale con i genitori, </a:t>
            </a:r>
            <a:r>
              <a:rPr lang="it-IT" sz="2400" dirty="0" smtClean="0"/>
              <a:t>che assumono il ruolo di </a:t>
            </a:r>
            <a:r>
              <a:rPr lang="it-IT" sz="2400" dirty="0" smtClean="0"/>
              <a:t>modelli, </a:t>
            </a:r>
            <a:r>
              <a:rPr lang="it-IT" sz="2400" dirty="0" smtClean="0"/>
              <a:t>definiscono chiare e coerenti </a:t>
            </a:r>
            <a:r>
              <a:rPr lang="it-IT" sz="2400" dirty="0" smtClean="0"/>
              <a:t>aspettative, determinano un forte </a:t>
            </a:r>
            <a:r>
              <a:rPr lang="it-IT" sz="2400" dirty="0" smtClean="0"/>
              <a:t>impegno </a:t>
            </a:r>
            <a:r>
              <a:rPr lang="it-IT" sz="2400" dirty="0" smtClean="0"/>
              <a:t>nell’istruzione; con </a:t>
            </a:r>
            <a:r>
              <a:rPr lang="it-IT" sz="2400" b="1" dirty="0" smtClean="0"/>
              <a:t>gli </a:t>
            </a:r>
            <a:r>
              <a:rPr lang="it-IT" sz="2400" b="1" dirty="0" smtClean="0"/>
              <a:t>insegnanti </a:t>
            </a:r>
            <a:r>
              <a:rPr lang="it-IT" sz="2400" dirty="0" smtClean="0"/>
              <a:t>comporta anche un incoraggiamento verso l’impegno </a:t>
            </a:r>
            <a:r>
              <a:rPr lang="it-IT" sz="2400" dirty="0" smtClean="0"/>
              <a:t>e </a:t>
            </a:r>
            <a:r>
              <a:rPr lang="it-IT" sz="2400" dirty="0" smtClean="0"/>
              <a:t>un comportamento </a:t>
            </a:r>
            <a:r>
              <a:rPr lang="it-IT" sz="2400" dirty="0" smtClean="0"/>
              <a:t>positivo; </a:t>
            </a:r>
            <a:r>
              <a:rPr lang="it-IT" sz="2400" b="1" dirty="0" smtClean="0"/>
              <a:t>con </a:t>
            </a:r>
            <a:r>
              <a:rPr lang="it-IT" sz="2400" b="1" dirty="0" smtClean="0"/>
              <a:t>gli amici </a:t>
            </a:r>
            <a:r>
              <a:rPr lang="it-IT" sz="2400" dirty="0" smtClean="0"/>
              <a:t>che hanno attitudini positive verso la scuola è collegabile al successo scolastico. </a:t>
            </a:r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it-IT" b="1" dirty="0" smtClean="0"/>
              <a:t>Senso di appartenenza  </a:t>
            </a:r>
            <a:r>
              <a:rPr lang="it-IT" b="1" dirty="0" smtClean="0"/>
              <a:t>/ 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7467600" cy="4648200"/>
          </a:xfrm>
        </p:spPr>
        <p:txBody>
          <a:bodyPr>
            <a:noAutofit/>
          </a:bodyPr>
          <a:lstStyle/>
          <a:p>
            <a:r>
              <a:rPr lang="it-IT" sz="2400" dirty="0" smtClean="0"/>
              <a:t>.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990600"/>
            <a:ext cx="7086600" cy="5334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1 </a:t>
            </a:r>
            <a:endParaRPr lang="it-IT" dirty="0" smtClean="0"/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1524000" y="1582341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+mn-lt"/>
              </a:rPr>
              <a:t>I fabbisogni </a:t>
            </a:r>
            <a:r>
              <a:rPr lang="it-IT" sz="2400" dirty="0" smtClean="0">
                <a:latin typeface="+mn-lt"/>
              </a:rPr>
              <a:t>di base </a:t>
            </a:r>
            <a:r>
              <a:rPr lang="it-IT" sz="2400" dirty="0" smtClean="0">
                <a:latin typeface="+mn-lt"/>
              </a:rPr>
              <a:t>sono </a:t>
            </a:r>
            <a:r>
              <a:rPr lang="it-IT" sz="2400" b="1" dirty="0" smtClean="0">
                <a:latin typeface="+mn-lt"/>
              </a:rPr>
              <a:t>autonomia, appartenenza e competenza</a:t>
            </a:r>
            <a:r>
              <a:rPr lang="it-IT" sz="2400" dirty="0" smtClean="0">
                <a:latin typeface="+mn-lt"/>
              </a:rPr>
              <a:t>; sono </a:t>
            </a:r>
            <a:r>
              <a:rPr lang="it-IT" sz="2400" dirty="0" smtClean="0">
                <a:latin typeface="+mn-lt"/>
              </a:rPr>
              <a:t>necessari per una crescita personale, ottimale e funzionale. Il senso di appartenenza è </a:t>
            </a:r>
            <a:r>
              <a:rPr lang="it-IT" sz="2400" b="1" dirty="0" smtClean="0">
                <a:latin typeface="+mn-lt"/>
              </a:rPr>
              <a:t>un bisogno umano fondamentale </a:t>
            </a:r>
            <a:r>
              <a:rPr lang="it-IT" sz="2400" dirty="0" smtClean="0">
                <a:latin typeface="+mn-lt"/>
              </a:rPr>
              <a:t>attraverso il quale gli individui hanno un desiderio di </a:t>
            </a:r>
            <a:r>
              <a:rPr lang="it-IT" sz="2400" b="1" dirty="0" smtClean="0">
                <a:latin typeface="+mn-lt"/>
              </a:rPr>
              <a:t>creare amicizie in cambio ne ricavano il senso di essere stimati, accettati e incoraggiati </a:t>
            </a:r>
            <a:r>
              <a:rPr lang="it-IT" sz="2400" dirty="0" smtClean="0">
                <a:latin typeface="+mn-lt"/>
              </a:rPr>
              <a:t>dagli altri</a:t>
            </a:r>
            <a:r>
              <a:rPr lang="it-IT" sz="2400" dirty="0" smtClean="0">
                <a:latin typeface="+mn-lt"/>
              </a:rPr>
              <a:t>.  </a:t>
            </a:r>
            <a:r>
              <a:rPr lang="it-IT" sz="2400" dirty="0" smtClean="0">
                <a:latin typeface="+mn-lt"/>
              </a:rPr>
              <a:t>Gli studenti che hanno abbandonato prematuramente hanno un senso implicito di esclusione e ciò è alla base della loro scelta</a:t>
            </a:r>
            <a:endParaRPr lang="it-IT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it-IT" b="1" dirty="0" smtClean="0"/>
              <a:t>Senso di appartenenza  </a:t>
            </a:r>
            <a:r>
              <a:rPr lang="it-IT" b="1" dirty="0" smtClean="0"/>
              <a:t>/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7467600" cy="4648200"/>
          </a:xfrm>
        </p:spPr>
        <p:txBody>
          <a:bodyPr>
            <a:noAutofit/>
          </a:bodyPr>
          <a:lstStyle/>
          <a:p>
            <a:r>
              <a:rPr lang="it-IT" sz="2400" dirty="0" smtClean="0"/>
              <a:t>.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990600"/>
            <a:ext cx="7086600" cy="5334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2 </a:t>
            </a:r>
            <a:endParaRPr lang="it-IT" dirty="0" smtClean="0"/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1524000" y="1582341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+mn-lt"/>
              </a:rPr>
              <a:t>Si possono rilevare come cause del senso di esclusione</a:t>
            </a:r>
            <a:r>
              <a:rPr lang="it-IT" sz="2400" b="1" dirty="0" smtClean="0">
                <a:latin typeface="+mn-lt"/>
              </a:rPr>
              <a:t>: il bullismo, il gossip, il sentirsi escluso, esclusione sociale, un ambiente troppo pesante e indifferente</a:t>
            </a:r>
            <a:r>
              <a:rPr lang="it-IT" sz="2400" dirty="0" smtClean="0">
                <a:latin typeface="+mn-lt"/>
              </a:rPr>
              <a:t>. L’esclusione </a:t>
            </a:r>
            <a:r>
              <a:rPr lang="it-IT" sz="2400" dirty="0" smtClean="0">
                <a:latin typeface="+mn-lt"/>
              </a:rPr>
              <a:t>implicita </a:t>
            </a:r>
            <a:r>
              <a:rPr lang="it-IT" sz="2400" dirty="0" smtClean="0">
                <a:latin typeface="+mn-lt"/>
              </a:rPr>
              <a:t>rende </a:t>
            </a:r>
            <a:r>
              <a:rPr lang="it-IT" sz="2400" dirty="0" smtClean="0">
                <a:latin typeface="+mn-lt"/>
              </a:rPr>
              <a:t>anche </a:t>
            </a:r>
            <a:r>
              <a:rPr lang="it-IT" sz="2400" dirty="0" smtClean="0">
                <a:latin typeface="+mn-lt"/>
              </a:rPr>
              <a:t>fattori di </a:t>
            </a:r>
            <a:r>
              <a:rPr lang="it-IT" sz="2400" dirty="0" smtClean="0">
                <a:latin typeface="+mn-lt"/>
              </a:rPr>
              <a:t>richiamo più importanti, l’indipendenza</a:t>
            </a:r>
            <a:r>
              <a:rPr lang="it-IT" sz="2400" dirty="0" smtClean="0">
                <a:latin typeface="+mn-lt"/>
              </a:rPr>
              <a:t>, </a:t>
            </a:r>
            <a:r>
              <a:rPr lang="it-IT" sz="2400" dirty="0" smtClean="0">
                <a:latin typeface="+mn-lt"/>
              </a:rPr>
              <a:t>la libertà</a:t>
            </a:r>
            <a:r>
              <a:rPr lang="it-IT" sz="2400" dirty="0" smtClean="0">
                <a:latin typeface="+mn-lt"/>
              </a:rPr>
              <a:t>, </a:t>
            </a:r>
            <a:r>
              <a:rPr lang="it-IT" sz="2400" dirty="0" smtClean="0">
                <a:latin typeface="+mn-lt"/>
              </a:rPr>
              <a:t>il denaro </a:t>
            </a:r>
            <a:r>
              <a:rPr lang="it-IT" sz="2400" dirty="0" smtClean="0">
                <a:latin typeface="+mn-lt"/>
              </a:rPr>
              <a:t>e </a:t>
            </a:r>
            <a:r>
              <a:rPr lang="it-IT" sz="2400" dirty="0" smtClean="0">
                <a:latin typeface="+mn-lt"/>
              </a:rPr>
              <a:t>l’interesse, </a:t>
            </a:r>
            <a:r>
              <a:rPr lang="it-IT" sz="2400" dirty="0" smtClean="0">
                <a:latin typeface="+mn-lt"/>
              </a:rPr>
              <a:t>mentre le esperienze positive all’interno della scuola diventano meno significative. In aggiunta trovare un </a:t>
            </a:r>
            <a:r>
              <a:rPr lang="it-IT" sz="2400" dirty="0" smtClean="0">
                <a:latin typeface="+mn-lt"/>
              </a:rPr>
              <a:t>lavoro </a:t>
            </a:r>
            <a:r>
              <a:rPr lang="it-IT" sz="2400" dirty="0" smtClean="0">
                <a:latin typeface="+mn-lt"/>
              </a:rPr>
              <a:t>è la principale ragione di abbandono della scuola</a:t>
            </a:r>
            <a:endParaRPr lang="it-IT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85800"/>
          </a:xfrm>
        </p:spPr>
        <p:txBody>
          <a:bodyPr/>
          <a:lstStyle/>
          <a:p>
            <a:pPr algn="ctr"/>
            <a:r>
              <a:rPr lang="it-IT" sz="3600" b="1" dirty="0" smtClean="0"/>
              <a:t>L’impegno dello studente e la precedente performance </a:t>
            </a:r>
            <a:r>
              <a:rPr lang="it-IT" sz="3600" b="1" dirty="0" smtClean="0"/>
              <a:t>scolastica </a:t>
            </a:r>
            <a:r>
              <a:rPr lang="it-IT" b="1" dirty="0" smtClean="0"/>
              <a:t>/1</a:t>
            </a:r>
            <a:endParaRPr lang="it-IT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7467600" cy="4648200"/>
          </a:xfrm>
        </p:spPr>
        <p:txBody>
          <a:bodyPr>
            <a:noAutofit/>
          </a:bodyPr>
          <a:lstStyle/>
          <a:p>
            <a:r>
              <a:rPr lang="it-IT" sz="2400" dirty="0" smtClean="0"/>
              <a:t>.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1524000" y="1582341"/>
            <a:ext cx="723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+mn-lt"/>
              </a:rPr>
              <a:t>La motivazione </a:t>
            </a:r>
            <a:r>
              <a:rPr lang="it-IT" sz="2400" dirty="0" smtClean="0">
                <a:latin typeface="+mn-lt"/>
              </a:rPr>
              <a:t>può essere </a:t>
            </a:r>
            <a:r>
              <a:rPr lang="it-IT" sz="2400" dirty="0" smtClean="0">
                <a:latin typeface="+mn-lt"/>
              </a:rPr>
              <a:t>vista con un indicatore dell’impegno dello studente, un fattore che mostra statisticamente un significativo effetto nel conseguimento </a:t>
            </a:r>
            <a:r>
              <a:rPr lang="it-IT" sz="2400" dirty="0" smtClean="0">
                <a:latin typeface="+mn-lt"/>
              </a:rPr>
              <a:t>di una qualifica. </a:t>
            </a:r>
            <a:r>
              <a:rPr lang="it-IT" sz="2400" dirty="0" smtClean="0">
                <a:latin typeface="+mn-lt"/>
              </a:rPr>
              <a:t>La motivazione </a:t>
            </a:r>
            <a:r>
              <a:rPr lang="it-IT" sz="2400" b="1" dirty="0" smtClean="0">
                <a:latin typeface="+mn-lt"/>
              </a:rPr>
              <a:t>interagisce con la presenza di ambizioni e piani futuri </a:t>
            </a:r>
            <a:r>
              <a:rPr lang="it-IT" sz="2400" dirty="0" smtClean="0">
                <a:latin typeface="+mn-lt"/>
              </a:rPr>
              <a:t>che possono essere visti come il risultato o come l’inizio dell’occuparsi del futuro professionale, uno delle quattro risorse per la flessibilità nella carriera. Il coinvolgimento scolastico è definito in differenti modi ma ha sempre una effettiva dimensione anche a livello di comportamento</a:t>
            </a:r>
            <a:r>
              <a:rPr lang="it-IT" sz="2400" dirty="0" smtClean="0"/>
              <a:t>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it-IT" sz="3600" b="1" dirty="0" smtClean="0"/>
              <a:t>L’impegno dello studente e la precedente performance scolastica </a:t>
            </a:r>
            <a:r>
              <a:rPr lang="it-IT" b="1" dirty="0" smtClean="0"/>
              <a:t>/</a:t>
            </a:r>
            <a:r>
              <a:rPr lang="it-IT" b="1" dirty="0" smtClean="0"/>
              <a:t>2</a:t>
            </a:r>
            <a:endParaRPr lang="it-IT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7467600" cy="4648200"/>
          </a:xfrm>
        </p:spPr>
        <p:txBody>
          <a:bodyPr>
            <a:noAutofit/>
          </a:bodyPr>
          <a:lstStyle/>
          <a:p>
            <a:r>
              <a:rPr lang="it-IT" sz="2400" dirty="0" smtClean="0"/>
              <a:t>.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1219200" y="16002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La performance </a:t>
            </a:r>
            <a:r>
              <a:rPr lang="it-IT" sz="2400" dirty="0" smtClean="0"/>
              <a:t>della scuola precedente </a:t>
            </a:r>
            <a:r>
              <a:rPr lang="it-IT" sz="2400" dirty="0" smtClean="0"/>
              <a:t>è importante e a metà fra </a:t>
            </a:r>
            <a:r>
              <a:rPr lang="it-IT" sz="2400" dirty="0" smtClean="0"/>
              <a:t>l’impegno a scuola e l’abbandono </a:t>
            </a:r>
            <a:r>
              <a:rPr lang="it-IT" sz="2400" dirty="0" smtClean="0"/>
              <a:t>precoce, è dunque </a:t>
            </a:r>
            <a:r>
              <a:rPr lang="it-IT" sz="2400" dirty="0" smtClean="0"/>
              <a:t>un importante indicatore </a:t>
            </a:r>
            <a:r>
              <a:rPr lang="it-IT" sz="2400" dirty="0" smtClean="0"/>
              <a:t>per l’ESL</a:t>
            </a:r>
            <a:r>
              <a:rPr lang="it-IT" sz="2400" dirty="0" smtClean="0"/>
              <a:t>. </a:t>
            </a:r>
            <a:r>
              <a:rPr lang="it-IT" sz="2400" dirty="0" smtClean="0"/>
              <a:t>Il raggiungimento di apprendimenti nella </a:t>
            </a:r>
            <a:r>
              <a:rPr lang="it-IT" sz="2400" dirty="0" smtClean="0"/>
              <a:t>scuola precedente ha un impatto più forte sull’abbandono </a:t>
            </a:r>
            <a:r>
              <a:rPr lang="it-IT" sz="2400" dirty="0" smtClean="0"/>
              <a:t>dei </a:t>
            </a:r>
            <a:r>
              <a:rPr lang="it-IT" sz="2400" dirty="0" smtClean="0"/>
              <a:t>fattori socio economici. </a:t>
            </a:r>
            <a:endParaRPr lang="it-IT" sz="2400" dirty="0" smtClean="0"/>
          </a:p>
          <a:p>
            <a:r>
              <a:rPr lang="it-IT" sz="2400" b="1" dirty="0" smtClean="0"/>
              <a:t>L’impegno scolastico </a:t>
            </a:r>
            <a:r>
              <a:rPr lang="it-IT" sz="2400" dirty="0" smtClean="0"/>
              <a:t>è definito in modi diversi, ma </a:t>
            </a:r>
            <a:r>
              <a:rPr lang="it-IT" sz="2400" dirty="0" smtClean="0"/>
              <a:t>sempre </a:t>
            </a:r>
            <a:r>
              <a:rPr lang="it-IT" sz="2400" dirty="0" smtClean="0"/>
              <a:t>comportamentale e affettiva. </a:t>
            </a:r>
            <a:r>
              <a:rPr lang="it-IT" sz="2400" dirty="0" smtClean="0"/>
              <a:t> L’impegno a scuola è: </a:t>
            </a:r>
            <a:r>
              <a:rPr lang="it-IT" sz="2400" b="1" dirty="0" smtClean="0"/>
              <a:t>nel </a:t>
            </a:r>
            <a:r>
              <a:rPr lang="it-IT" sz="2400" b="1" dirty="0" smtClean="0"/>
              <a:t>comportamento </a:t>
            </a:r>
            <a:r>
              <a:rPr lang="it-IT" sz="2400" dirty="0" smtClean="0"/>
              <a:t>(coinvolgimento </a:t>
            </a:r>
            <a:r>
              <a:rPr lang="it-IT" sz="2400" dirty="0" smtClean="0"/>
              <a:t>nelle attività </a:t>
            </a:r>
            <a:r>
              <a:rPr lang="it-IT" sz="2400" dirty="0" smtClean="0"/>
              <a:t>scolastiche e </a:t>
            </a:r>
            <a:r>
              <a:rPr lang="it-IT" sz="2400" dirty="0" smtClean="0"/>
              <a:t>sociali);</a:t>
            </a:r>
            <a:r>
              <a:rPr lang="it-IT" sz="2400" b="1" dirty="0" smtClean="0"/>
              <a:t> </a:t>
            </a:r>
            <a:r>
              <a:rPr lang="it-IT" sz="2400" b="1" dirty="0" smtClean="0"/>
              <a:t>emotivo </a:t>
            </a:r>
            <a:r>
              <a:rPr lang="it-IT" sz="2400" dirty="0" smtClean="0"/>
              <a:t>(relazioni </a:t>
            </a:r>
            <a:r>
              <a:rPr lang="it-IT" sz="2400" dirty="0" smtClean="0"/>
              <a:t>con i docenti, compagni di classe e/o scuole); </a:t>
            </a:r>
            <a:r>
              <a:rPr lang="it-IT" sz="2400" b="1" dirty="0" smtClean="0"/>
              <a:t>cognitivo</a:t>
            </a:r>
            <a:r>
              <a:rPr lang="it-IT" sz="2400" dirty="0" smtClean="0"/>
              <a:t> (buona </a:t>
            </a:r>
            <a:r>
              <a:rPr lang="it-IT" sz="2400" dirty="0" smtClean="0"/>
              <a:t>volontà di sforzarsi in problemi e compiti complessi).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it-IT" sz="3600" b="1" dirty="0" smtClean="0"/>
              <a:t>Ambiente di apprendimento orientato alla carriera/1</a:t>
            </a:r>
            <a:endParaRPr lang="it-IT" sz="36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7467600" cy="4648200"/>
          </a:xfrm>
        </p:spPr>
        <p:txBody>
          <a:bodyPr>
            <a:noAutofit/>
          </a:bodyPr>
          <a:lstStyle/>
          <a:p>
            <a:r>
              <a:rPr lang="it-IT" sz="2400" dirty="0" smtClean="0"/>
              <a:t>.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219200" y="914400"/>
            <a:ext cx="7543800" cy="5334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 </a:t>
            </a:r>
            <a:endParaRPr lang="it-IT" dirty="0" smtClean="0"/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1219200" y="160020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+mn-lt"/>
              </a:rPr>
              <a:t>I </a:t>
            </a:r>
            <a:r>
              <a:rPr lang="it-IT" sz="2400" dirty="0" smtClean="0">
                <a:latin typeface="+mn-lt"/>
              </a:rPr>
              <a:t>livelli scolastici individuali, se presi debitamente considerazione, non costituiscono cause di abbandono. La decisione dello studente </a:t>
            </a:r>
            <a:r>
              <a:rPr lang="it-IT" sz="2400" b="1" dirty="0" err="1" smtClean="0">
                <a:latin typeface="+mn-lt"/>
              </a:rPr>
              <a:t>drop</a:t>
            </a:r>
            <a:r>
              <a:rPr lang="it-IT" sz="2400" b="1" dirty="0" smtClean="0">
                <a:latin typeface="+mn-lt"/>
              </a:rPr>
              <a:t> out è conseguenza di un processo </a:t>
            </a:r>
            <a:r>
              <a:rPr lang="it-IT" sz="2400" b="1" dirty="0" smtClean="0">
                <a:latin typeface="+mn-lt"/>
              </a:rPr>
              <a:t>di </a:t>
            </a:r>
            <a:r>
              <a:rPr lang="it-IT" sz="2400" b="1" dirty="0" smtClean="0">
                <a:latin typeface="+mn-lt"/>
              </a:rPr>
              <a:t>disimpegno che gradualmente cresce</a:t>
            </a:r>
            <a:r>
              <a:rPr lang="it-IT" sz="2400" dirty="0" smtClean="0">
                <a:latin typeface="+mn-lt"/>
              </a:rPr>
              <a:t>. In questo processo </a:t>
            </a:r>
            <a:r>
              <a:rPr lang="it-IT" sz="2400" b="1" dirty="0" smtClean="0">
                <a:latin typeface="+mn-lt"/>
              </a:rPr>
              <a:t>le relazioni sociali e l’impianto </a:t>
            </a:r>
            <a:r>
              <a:rPr lang="it-IT" sz="2400" b="1" dirty="0" smtClean="0">
                <a:latin typeface="+mn-lt"/>
              </a:rPr>
              <a:t>scolastico </a:t>
            </a:r>
            <a:r>
              <a:rPr lang="it-IT" sz="2400" dirty="0" smtClean="0">
                <a:latin typeface="+mn-lt"/>
              </a:rPr>
              <a:t>giocano </a:t>
            </a:r>
            <a:r>
              <a:rPr lang="it-IT" sz="2400" dirty="0" smtClean="0">
                <a:latin typeface="+mn-lt"/>
              </a:rPr>
              <a:t>un ruolo importante. </a:t>
            </a:r>
          </a:p>
          <a:p>
            <a:r>
              <a:rPr lang="it-IT" sz="2400" dirty="0" smtClean="0">
                <a:latin typeface="+mn-lt"/>
              </a:rPr>
              <a:t>Fattori importanti nel </a:t>
            </a:r>
            <a:r>
              <a:rPr lang="it-IT" sz="2400" dirty="0" smtClean="0">
                <a:latin typeface="+mn-lt"/>
              </a:rPr>
              <a:t>processo di interazione del disimpegno </a:t>
            </a:r>
            <a:r>
              <a:rPr lang="it-IT" sz="2400" dirty="0" smtClean="0">
                <a:latin typeface="+mn-lt"/>
              </a:rPr>
              <a:t>scolastico </a:t>
            </a:r>
            <a:r>
              <a:rPr lang="it-IT" sz="2400" dirty="0" smtClean="0">
                <a:latin typeface="+mn-lt"/>
              </a:rPr>
              <a:t>insieme alla </a:t>
            </a:r>
            <a:r>
              <a:rPr lang="it-IT" sz="2400" b="1" dirty="0" smtClean="0">
                <a:latin typeface="+mn-lt"/>
              </a:rPr>
              <a:t>precedente performance scolastica </a:t>
            </a:r>
            <a:r>
              <a:rPr lang="it-IT" sz="2400" dirty="0" smtClean="0">
                <a:latin typeface="+mn-lt"/>
              </a:rPr>
              <a:t>sono </a:t>
            </a:r>
            <a:r>
              <a:rPr lang="it-IT" sz="2400" b="1" dirty="0" smtClean="0">
                <a:latin typeface="+mn-lt"/>
              </a:rPr>
              <a:t>le </a:t>
            </a:r>
            <a:r>
              <a:rPr lang="it-IT" sz="2400" b="1" dirty="0" smtClean="0">
                <a:latin typeface="+mn-lt"/>
              </a:rPr>
              <a:t>abilità </a:t>
            </a:r>
            <a:r>
              <a:rPr lang="it-IT" sz="2400" b="1" dirty="0" smtClean="0">
                <a:latin typeface="+mn-lt"/>
              </a:rPr>
              <a:t>cognitive.</a:t>
            </a:r>
          </a:p>
          <a:p>
            <a:r>
              <a:rPr lang="it-IT" sz="2400" dirty="0" smtClean="0">
                <a:latin typeface="+mn-lt"/>
              </a:rPr>
              <a:t>Una relazione povera tra studente e docente all’inizio della secondaria andrà progressivamente peggiorando</a:t>
            </a:r>
            <a:endParaRPr lang="it-IT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7467600" cy="4648200"/>
          </a:xfrm>
        </p:spPr>
        <p:txBody>
          <a:bodyPr>
            <a:noAutofit/>
          </a:bodyPr>
          <a:lstStyle/>
          <a:p>
            <a:r>
              <a:rPr lang="it-IT" sz="2400" dirty="0" smtClean="0"/>
              <a:t>.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1219200" y="16002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+mn-lt"/>
              </a:rPr>
              <a:t>Le </a:t>
            </a:r>
            <a:r>
              <a:rPr lang="it-IT" sz="2400" b="1" dirty="0" smtClean="0">
                <a:latin typeface="+mn-lt"/>
              </a:rPr>
              <a:t>conversazioni </a:t>
            </a:r>
            <a:r>
              <a:rPr lang="it-IT" sz="2400" b="1" dirty="0" smtClean="0">
                <a:latin typeface="+mn-lt"/>
              </a:rPr>
              <a:t>sulla carriera </a:t>
            </a:r>
            <a:r>
              <a:rPr lang="it-IT" sz="2400" dirty="0" smtClean="0">
                <a:latin typeface="+mn-lt"/>
              </a:rPr>
              <a:t>dentro la scuola sono valide per lo sviluppo di significative </a:t>
            </a:r>
            <a:r>
              <a:rPr lang="it-IT" sz="2400" dirty="0" smtClean="0">
                <a:latin typeface="+mn-lt"/>
              </a:rPr>
              <a:t>relazioni; sono </a:t>
            </a:r>
            <a:r>
              <a:rPr lang="it-IT" sz="2400" dirty="0" smtClean="0">
                <a:latin typeface="+mn-lt"/>
              </a:rPr>
              <a:t>un ingrediente essenziale per un orientamento </a:t>
            </a:r>
            <a:r>
              <a:rPr lang="it-IT" sz="2400" dirty="0" smtClean="0">
                <a:latin typeface="+mn-lt"/>
              </a:rPr>
              <a:t>completo. Componenti essenziali sono </a:t>
            </a:r>
            <a:r>
              <a:rPr lang="it-IT" sz="2400" dirty="0" smtClean="0">
                <a:latin typeface="+mn-lt"/>
              </a:rPr>
              <a:t>il </a:t>
            </a:r>
            <a:r>
              <a:rPr lang="it-IT" sz="2400" b="1" dirty="0" smtClean="0">
                <a:latin typeface="+mn-lt"/>
              </a:rPr>
              <a:t>dialogo riflessivo, il processo educativo che porta alla costruzione di significati (</a:t>
            </a:r>
            <a:r>
              <a:rPr lang="it-IT" sz="2400" b="1" dirty="0" err="1" smtClean="0">
                <a:latin typeface="+mn-lt"/>
              </a:rPr>
              <a:t>meaning-making</a:t>
            </a:r>
            <a:r>
              <a:rPr lang="it-IT" sz="2400" b="1" dirty="0" smtClean="0">
                <a:latin typeface="+mn-lt"/>
              </a:rPr>
              <a:t> </a:t>
            </a:r>
            <a:r>
              <a:rPr lang="it-IT" sz="2400" b="1" dirty="0" err="1" smtClean="0">
                <a:latin typeface="+mn-lt"/>
              </a:rPr>
              <a:t>of</a:t>
            </a:r>
            <a:r>
              <a:rPr lang="it-IT" sz="2400" b="1" dirty="0" smtClean="0">
                <a:latin typeface="+mn-lt"/>
              </a:rPr>
              <a:t> </a:t>
            </a:r>
            <a:r>
              <a:rPr lang="it-IT" sz="2400" b="1" dirty="0" err="1" smtClean="0">
                <a:latin typeface="+mn-lt"/>
              </a:rPr>
              <a:t>students</a:t>
            </a:r>
            <a:r>
              <a:rPr lang="it-IT" sz="2400" b="1" dirty="0" smtClean="0">
                <a:latin typeface="+mn-lt"/>
              </a:rPr>
              <a:t>), le esperienze </a:t>
            </a:r>
            <a:r>
              <a:rPr lang="it-IT" sz="2400" b="1" dirty="0" smtClean="0">
                <a:latin typeface="+mn-lt"/>
              </a:rPr>
              <a:t>personali, </a:t>
            </a:r>
            <a:r>
              <a:rPr lang="it-IT" sz="2400" b="1" dirty="0" smtClean="0">
                <a:latin typeface="+mn-lt"/>
              </a:rPr>
              <a:t>le problematiche </a:t>
            </a:r>
            <a:r>
              <a:rPr lang="it-IT" sz="2400" b="1" dirty="0" smtClean="0">
                <a:latin typeface="+mn-lt"/>
              </a:rPr>
              <a:t>dello </a:t>
            </a:r>
            <a:r>
              <a:rPr lang="it-IT" sz="2400" b="1" dirty="0" smtClean="0">
                <a:latin typeface="+mn-lt"/>
              </a:rPr>
              <a:t>studente e un programma orientato alla carriera. </a:t>
            </a:r>
          </a:p>
          <a:p>
            <a:r>
              <a:rPr lang="it-IT" sz="2400" dirty="0" smtClean="0">
                <a:latin typeface="+mn-lt"/>
              </a:rPr>
              <a:t>Gli studenti </a:t>
            </a:r>
            <a:r>
              <a:rPr lang="it-IT" sz="2400" dirty="0" err="1" smtClean="0">
                <a:latin typeface="+mn-lt"/>
              </a:rPr>
              <a:t>drop</a:t>
            </a:r>
            <a:r>
              <a:rPr lang="it-IT" sz="2400" dirty="0" smtClean="0">
                <a:latin typeface="+mn-lt"/>
              </a:rPr>
              <a:t> out </a:t>
            </a:r>
            <a:r>
              <a:rPr lang="it-IT" sz="2400" dirty="0" smtClean="0">
                <a:latin typeface="+mn-lt"/>
              </a:rPr>
              <a:t>affermano </a:t>
            </a:r>
            <a:r>
              <a:rPr lang="it-IT" sz="2400" dirty="0" smtClean="0">
                <a:latin typeface="+mn-lt"/>
              </a:rPr>
              <a:t>che i contenuti </a:t>
            </a:r>
            <a:r>
              <a:rPr lang="it-IT" sz="2400" dirty="0" smtClean="0">
                <a:latin typeface="+mn-lt"/>
              </a:rPr>
              <a:t>proposti non </a:t>
            </a:r>
            <a:r>
              <a:rPr lang="it-IT" sz="2400" dirty="0" smtClean="0">
                <a:latin typeface="+mn-lt"/>
              </a:rPr>
              <a:t>sono applicabili, non reali, </a:t>
            </a:r>
            <a:r>
              <a:rPr lang="it-IT" sz="2400" dirty="0" smtClean="0">
                <a:latin typeface="+mn-lt"/>
              </a:rPr>
              <a:t>senza </a:t>
            </a:r>
            <a:r>
              <a:rPr lang="it-IT" sz="2400" dirty="0" smtClean="0">
                <a:latin typeface="+mn-lt"/>
              </a:rPr>
              <a:t>rilevanza per </a:t>
            </a:r>
            <a:r>
              <a:rPr lang="it-IT" sz="2400" dirty="0" smtClean="0">
                <a:latin typeface="+mn-lt"/>
              </a:rPr>
              <a:t>loro, le </a:t>
            </a:r>
            <a:r>
              <a:rPr lang="it-IT" sz="2400" dirty="0" smtClean="0">
                <a:latin typeface="+mn-lt"/>
              </a:rPr>
              <a:t>loro esigenze non </a:t>
            </a:r>
            <a:r>
              <a:rPr lang="it-IT" sz="2400" dirty="0" smtClean="0">
                <a:latin typeface="+mn-lt"/>
              </a:rPr>
              <a:t>soddisfatte </a:t>
            </a:r>
            <a:r>
              <a:rPr lang="it-IT" sz="2400" dirty="0" smtClean="0">
                <a:latin typeface="+mn-lt"/>
              </a:rPr>
              <a:t>hanno contribuito a lasciare la scuola prematuramente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24000" y="152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Ambiente di apprendimento orientato alla carriera/1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INTERVISTE IN SEE-ME 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429000" cy="42672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0960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0"/>
            <a:ext cx="140081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2057400" y="1447800"/>
          <a:ext cx="6096000" cy="3937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62429"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STUDENTI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GENITORI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STAFF</a:t>
                      </a:r>
                      <a:endParaRPr lang="it-IT" sz="2000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ITALIA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8</a:t>
                      </a:r>
                      <a:endParaRPr lang="it-IT" sz="2400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OLANDA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12</a:t>
                      </a:r>
                      <a:endParaRPr lang="it-IT" sz="2400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POLONIA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9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11</a:t>
                      </a:r>
                      <a:endParaRPr lang="it-IT" sz="2400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SPAGNA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9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</a:t>
                      </a:r>
                      <a:endParaRPr lang="it-IT" sz="2400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SVEZIA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</a:t>
                      </a:r>
                      <a:endParaRPr lang="it-IT" sz="2400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ITALIA: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6781800" cy="40386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Percentuale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dispersione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Nazionale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nel</a:t>
            </a:r>
            <a:r>
              <a:rPr lang="en-US" sz="2400" dirty="0" smtClean="0">
                <a:solidFill>
                  <a:schemeClr val="tx2"/>
                </a:solidFill>
              </a:rPr>
              <a:t> 2013-14	17%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Nazionale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nel</a:t>
            </a:r>
            <a:r>
              <a:rPr lang="en-US" sz="2400" dirty="0" smtClean="0">
                <a:solidFill>
                  <a:schemeClr val="tx2"/>
                </a:solidFill>
              </a:rPr>
              <a:t> 2014-15	15%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Veneto				8,5%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/>
              <a:t>EARLY SCHOOL LEAVERS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67818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 la </a:t>
            </a:r>
            <a:r>
              <a:rPr lang="it-IT" sz="2400" dirty="0" smtClean="0"/>
              <a:t>personalità dello </a:t>
            </a:r>
            <a:r>
              <a:rPr lang="it-IT" sz="2400" dirty="0" smtClean="0"/>
              <a:t>studente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 il </a:t>
            </a:r>
            <a:r>
              <a:rPr lang="it-IT" sz="2400" dirty="0" smtClean="0"/>
              <a:t>background socio </a:t>
            </a:r>
            <a:r>
              <a:rPr lang="it-IT" sz="2400" dirty="0" smtClean="0"/>
              <a:t>economico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 l’ambiente </a:t>
            </a:r>
            <a:r>
              <a:rPr lang="it-IT" sz="2400" dirty="0" smtClean="0"/>
              <a:t>extra scolastico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i </a:t>
            </a:r>
            <a:r>
              <a:rPr lang="it-IT" sz="2400" dirty="0" smtClean="0"/>
              <a:t>punti di forza e gli operatori della scuola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il </a:t>
            </a:r>
            <a:r>
              <a:rPr lang="it-IT" sz="2400" dirty="0" smtClean="0"/>
              <a:t>clima scolastico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l’interazione </a:t>
            </a:r>
            <a:r>
              <a:rPr lang="it-IT" sz="2400" dirty="0" smtClean="0"/>
              <a:t>con l’intero processo della scuola </a:t>
            </a:r>
            <a:r>
              <a:rPr lang="it-IT" sz="2400" dirty="0" smtClean="0"/>
              <a:t>    	precedente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l’orientamento </a:t>
            </a:r>
            <a:r>
              <a:rPr lang="it-IT" sz="2400" dirty="0" smtClean="0"/>
              <a:t>all’educazione </a:t>
            </a:r>
            <a:r>
              <a:rPr lang="it-IT" sz="2400" dirty="0" smtClean="0"/>
              <a:t>professionale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 l’orientamento all’istruzione e al raggiungimento di risultati </a:t>
            </a:r>
            <a:endParaRPr lang="it-IT" sz="24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990600"/>
            <a:ext cx="7086600" cy="533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  - FATTORI DI RISCHIO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ITALIA: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MISURE/1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7543800" cy="48768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/>
              <a:t>Tracciabilità e </a:t>
            </a:r>
            <a:r>
              <a:rPr lang="it-IT" sz="2400" b="1" dirty="0" smtClean="0"/>
              <a:t>monitoraggio</a:t>
            </a:r>
            <a:r>
              <a:rPr lang="it-IT" sz="2400" dirty="0" smtClean="0"/>
              <a:t>: registro </a:t>
            </a:r>
            <a:r>
              <a:rPr lang="it-IT" sz="2400" dirty="0" smtClean="0"/>
              <a:t>online con cui informare i genitori sulle assenze in tempo </a:t>
            </a:r>
            <a:r>
              <a:rPr lang="it-IT" sz="2400" dirty="0" smtClean="0"/>
              <a:t>reale monitorate dal </a:t>
            </a:r>
            <a:r>
              <a:rPr lang="it-IT" sz="2400" dirty="0" smtClean="0"/>
              <a:t>coordinatore di </a:t>
            </a:r>
            <a:r>
              <a:rPr lang="it-IT" sz="2400" dirty="0" smtClean="0"/>
              <a:t>classe; programmi </a:t>
            </a:r>
            <a:r>
              <a:rPr lang="it-IT" sz="2400" dirty="0" smtClean="0"/>
              <a:t>di tutoraggio: 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/>
              <a:t>Corsi di </a:t>
            </a:r>
            <a:r>
              <a:rPr lang="it-IT" sz="2400" b="1" dirty="0" smtClean="0"/>
              <a:t>aggiornamento per i </a:t>
            </a:r>
            <a:r>
              <a:rPr lang="it-IT" sz="2400" b="1" dirty="0" smtClean="0"/>
              <a:t>docenti</a:t>
            </a:r>
            <a:r>
              <a:rPr lang="it-IT" sz="2400" dirty="0" smtClean="0"/>
              <a:t>: formazione </a:t>
            </a:r>
            <a:r>
              <a:rPr lang="it-IT" sz="2400" dirty="0" smtClean="0"/>
              <a:t>di docenti per </a:t>
            </a:r>
            <a:r>
              <a:rPr lang="it-IT" sz="2400" dirty="0" smtClean="0"/>
              <a:t>il </a:t>
            </a:r>
            <a:r>
              <a:rPr lang="it-IT" sz="2400" dirty="0" smtClean="0"/>
              <a:t>supporto </a:t>
            </a:r>
            <a:r>
              <a:rPr lang="it-IT" sz="2400" dirty="0" smtClean="0"/>
              <a:t>agli </a:t>
            </a:r>
            <a:r>
              <a:rPr lang="it-IT" sz="2400" dirty="0" smtClean="0"/>
              <a:t>studenti soprattutto nel biennio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/>
              <a:t>Programma </a:t>
            </a:r>
            <a:r>
              <a:rPr lang="it-IT" sz="2400" b="1" dirty="0" smtClean="0"/>
              <a:t>di sviluppo sociale e personale: </a:t>
            </a:r>
            <a:r>
              <a:rPr lang="it-IT" sz="2400" dirty="0" smtClean="0"/>
              <a:t>interviste con studenti per conoscere le loro aspettative e potenzialità; </a:t>
            </a:r>
            <a:r>
              <a:rPr lang="it-IT" sz="2400" dirty="0" smtClean="0"/>
              <a:t>interventi specifici in </a:t>
            </a:r>
            <a:r>
              <a:rPr lang="it-IT" sz="2400" dirty="0" smtClean="0"/>
              <a:t>caso di bullismo</a:t>
            </a:r>
            <a:r>
              <a:rPr lang="it-IT" sz="2400" dirty="0" smtClean="0"/>
              <a:t>, </a:t>
            </a:r>
            <a:r>
              <a:rPr lang="it-IT" sz="2400" dirty="0" smtClean="0"/>
              <a:t>organizzazione di attività sociali e gite scolastiche; sport e utilizzo di facilitazioni per </a:t>
            </a:r>
            <a:r>
              <a:rPr lang="it-IT" sz="2400" dirty="0" smtClean="0"/>
              <a:t>eventi </a:t>
            </a:r>
            <a:r>
              <a:rPr lang="it-IT" sz="2400" dirty="0" smtClean="0"/>
              <a:t>studenteschi; organizzazione di scambi di studenti; attività per promuovere la cooperazione e il dialogo fra studenti </a:t>
            </a:r>
            <a:r>
              <a:rPr lang="it-IT" sz="2400" dirty="0" smtClean="0"/>
              <a:t>anche di </a:t>
            </a:r>
            <a:r>
              <a:rPr lang="it-IT" sz="2400" dirty="0" smtClean="0"/>
              <a:t>diversi gruppi etnici </a:t>
            </a: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ITALIA: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MISURE/2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7543800" cy="48768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/>
              <a:t>Programmi di supporto all’apprendimento:</a:t>
            </a:r>
            <a:r>
              <a:rPr lang="it-IT" sz="2400" dirty="0" smtClean="0"/>
              <a:t> promuovere il </a:t>
            </a:r>
            <a:r>
              <a:rPr lang="it-IT" sz="2400" dirty="0" err="1" smtClean="0"/>
              <a:t>peer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peer</a:t>
            </a:r>
            <a:r>
              <a:rPr lang="it-IT" sz="2400" dirty="0" smtClean="0"/>
              <a:t>; piani personalizzati di insegnamento e materiali di supporto; organizzazione di </a:t>
            </a:r>
            <a:r>
              <a:rPr lang="it-IT" sz="2400" dirty="0" err="1" smtClean="0"/>
              <a:t>counselling</a:t>
            </a:r>
            <a:r>
              <a:rPr lang="it-IT" sz="2400" dirty="0" smtClean="0"/>
              <a:t>, attività laboratoriali, di guida alla carriera, stage, percorsi </a:t>
            </a:r>
            <a:r>
              <a:rPr lang="it-IT" sz="2400" dirty="0" smtClean="0"/>
              <a:t>personalizzati, </a:t>
            </a:r>
            <a:r>
              <a:rPr lang="it-IT" sz="2400" dirty="0" smtClean="0"/>
              <a:t>organizzazione di visite aziendali, incontri con imprenditori; </a:t>
            </a:r>
            <a:r>
              <a:rPr lang="it-IT" sz="2400" dirty="0" smtClean="0"/>
              <a:t>supporto a </a:t>
            </a:r>
            <a:r>
              <a:rPr lang="it-IT" sz="2400" dirty="0" smtClean="0"/>
              <a:t>studenti con problemi; uso di nuove tecnologie per </a:t>
            </a:r>
            <a:r>
              <a:rPr lang="it-IT" sz="2400" dirty="0" smtClean="0"/>
              <a:t>il </a:t>
            </a:r>
            <a:r>
              <a:rPr lang="it-IT" sz="2400" dirty="0" smtClean="0"/>
              <a:t>coinvolgimento, </a:t>
            </a:r>
            <a:r>
              <a:rPr lang="it-IT" sz="2400" dirty="0" smtClean="0"/>
              <a:t>corsi </a:t>
            </a:r>
            <a:r>
              <a:rPr lang="it-IT" sz="2400" dirty="0" smtClean="0"/>
              <a:t>di </a:t>
            </a:r>
            <a:r>
              <a:rPr lang="it-IT" sz="2400" dirty="0" smtClean="0"/>
              <a:t>recupero, </a:t>
            </a:r>
            <a:r>
              <a:rPr lang="it-IT" sz="2400" dirty="0" smtClean="0"/>
              <a:t>info </a:t>
            </a:r>
            <a:r>
              <a:rPr lang="it-IT" sz="2400" dirty="0" err="1" smtClean="0"/>
              <a:t>desks</a:t>
            </a:r>
            <a:r>
              <a:rPr lang="it-IT" sz="2400" dirty="0" smtClean="0"/>
              <a:t> di ascolto e </a:t>
            </a:r>
            <a:r>
              <a:rPr lang="it-IT" sz="2400" dirty="0" err="1" smtClean="0"/>
              <a:t>counselling</a:t>
            </a:r>
            <a:r>
              <a:rPr lang="it-IT" sz="2400" dirty="0" smtClean="0"/>
              <a:t>; </a:t>
            </a:r>
            <a:r>
              <a:rPr lang="it-IT" sz="2400" dirty="0" smtClean="0"/>
              <a:t>moduli </a:t>
            </a:r>
            <a:r>
              <a:rPr lang="it-IT" sz="2400" dirty="0" smtClean="0"/>
              <a:t>di apprendimento </a:t>
            </a:r>
            <a:r>
              <a:rPr lang="it-IT" sz="2400" dirty="0" smtClean="0"/>
              <a:t>facilitanti; </a:t>
            </a:r>
            <a:r>
              <a:rPr lang="it-IT" sz="2400" dirty="0" smtClean="0"/>
              <a:t>criteri di valutazione; questionari per misurare la soddisfazione degli </a:t>
            </a:r>
            <a:r>
              <a:rPr lang="it-IT" sz="2400" dirty="0" smtClean="0"/>
              <a:t>studenti; </a:t>
            </a:r>
            <a:r>
              <a:rPr lang="it-IT" sz="2400" dirty="0" smtClean="0"/>
              <a:t>suddivisione in gruppi degli studenti che possono prendere le proprie decisioni e giocare un ruolo attivo </a:t>
            </a: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ITALIA: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MISURE/3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7543800" cy="48768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it-IT" sz="2400" b="1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it-IT" sz="2400" b="1" dirty="0" smtClean="0"/>
              <a:t>Programmi </a:t>
            </a:r>
            <a:r>
              <a:rPr lang="it-IT" sz="2400" b="1" dirty="0" smtClean="0"/>
              <a:t>di supporto a genitori e famiglie</a:t>
            </a:r>
            <a:r>
              <a:rPr lang="it-IT" sz="2400" dirty="0" smtClean="0"/>
              <a:t>: organizzazione di incontri con genitori per informarli e renderli consapevoli dei </a:t>
            </a:r>
            <a:r>
              <a:rPr lang="it-IT" sz="2400" dirty="0" smtClean="0"/>
              <a:t>diversi obiettivi; </a:t>
            </a:r>
            <a:r>
              <a:rPr lang="it-IT" sz="2400" dirty="0" smtClean="0"/>
              <a:t>questionari da dare alle famiglie per </a:t>
            </a:r>
            <a:r>
              <a:rPr lang="it-IT" sz="2400" dirty="0" smtClean="0"/>
              <a:t>meglio comprendere le ragioni di eventuali abbandoni </a:t>
            </a:r>
            <a:r>
              <a:rPr lang="it-IT" sz="2400" dirty="0" smtClean="0"/>
              <a:t>e interviste sull’accompagnamento alla carriera; quadro della situazione familiare e in caso di situazioni difficili la scuola può attivare misure di supporto per i genitori e per gli </a:t>
            </a:r>
            <a:r>
              <a:rPr lang="it-IT" sz="2400" dirty="0" smtClean="0"/>
              <a:t>studenti; comunicazioni chiare e costanti con le famiglie</a:t>
            </a:r>
            <a:endParaRPr lang="it-IT" sz="2400" dirty="0" smtClean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ITALIA: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RACCOMANDAZIONI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0" y="1828800"/>
            <a:ext cx="7620000" cy="4343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Sessioni </a:t>
            </a:r>
            <a:r>
              <a:rPr lang="it-IT" sz="2400" dirty="0" smtClean="0"/>
              <a:t>di studio pomeridiano durante le quali gli studenti più esperti possano supportare i più giovani (anche </a:t>
            </a:r>
            <a:r>
              <a:rPr lang="it-IT" sz="2400" dirty="0" err="1" smtClean="0"/>
              <a:t>peer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peer</a:t>
            </a:r>
            <a:r>
              <a:rPr lang="it-IT" sz="2400" dirty="0" smtClean="0"/>
              <a:t>) nel pianificare il loro studio e trovare un buon metodo per </a:t>
            </a:r>
            <a:r>
              <a:rPr lang="it-IT" sz="2400" dirty="0" smtClean="0"/>
              <a:t>apprendere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Incontri </a:t>
            </a:r>
            <a:r>
              <a:rPr lang="it-IT" sz="2400" dirty="0" smtClean="0"/>
              <a:t>periodici scuola –famiglie per informarli delle problematiche e facilitare le relazioni con i docenti 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Incoraggiare </a:t>
            </a:r>
            <a:r>
              <a:rPr lang="it-IT" sz="2400" dirty="0" smtClean="0"/>
              <a:t>i docenti </a:t>
            </a:r>
            <a:r>
              <a:rPr lang="it-IT" sz="2400" dirty="0" smtClean="0"/>
              <a:t>ad essere </a:t>
            </a:r>
            <a:r>
              <a:rPr lang="it-IT" sz="2400" dirty="0" smtClean="0"/>
              <a:t>più motivati da quando insegnare non è solo un lavoro ma una passione che necessita essere coltivata (promossa</a:t>
            </a:r>
            <a:r>
              <a:rPr lang="it-IT" sz="2400" dirty="0" smtClean="0"/>
              <a:t>)</a:t>
            </a:r>
            <a:endParaRPr lang="it-IT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OLANDA: DATI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6781800" cy="40386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Percentuale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dispersione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TASSO RICHIESTO DAL MINISTERO	8%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Nazionale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nel</a:t>
            </a:r>
            <a:r>
              <a:rPr lang="en-US" sz="2400" dirty="0" smtClean="0">
                <a:solidFill>
                  <a:schemeClr val="tx2"/>
                </a:solidFill>
              </a:rPr>
              <a:t> 2014-15	9,5%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1219200"/>
            <a:ext cx="7086600" cy="609600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OLANDA: MISURE/1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143000"/>
            <a:ext cx="7239000" cy="49530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2400" b="1" dirty="0" err="1" smtClean="0"/>
              <a:t>Tracciabilità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monitoraggio</a:t>
            </a:r>
            <a:r>
              <a:rPr lang="en-US" sz="2400" b="1" dirty="0" smtClean="0"/>
              <a:t>: </a:t>
            </a:r>
            <a:r>
              <a:rPr lang="it-IT" sz="2400" dirty="0" smtClean="0"/>
              <a:t>Le </a:t>
            </a:r>
            <a:r>
              <a:rPr lang="it-IT" sz="2400" dirty="0" smtClean="0"/>
              <a:t>scuole sono obbligate a </a:t>
            </a:r>
            <a:r>
              <a:rPr lang="it-IT" sz="2400" dirty="0" smtClean="0"/>
              <a:t>realizzarli ci sono: ispezioni; l’organizzazione </a:t>
            </a:r>
            <a:r>
              <a:rPr lang="it-IT" sz="2400" dirty="0" smtClean="0"/>
              <a:t>regionale </a:t>
            </a:r>
            <a:r>
              <a:rPr lang="it-IT" sz="2400" dirty="0" smtClean="0"/>
              <a:t>di una </a:t>
            </a:r>
            <a:r>
              <a:rPr lang="it-IT" sz="2400" dirty="0" smtClean="0"/>
              <a:t>registrazione ed </a:t>
            </a:r>
            <a:r>
              <a:rPr lang="it-IT" sz="2400" dirty="0" smtClean="0"/>
              <a:t>di un </a:t>
            </a:r>
            <a:r>
              <a:rPr lang="it-IT" sz="2400" dirty="0" smtClean="0"/>
              <a:t>coordinamento </a:t>
            </a:r>
            <a:r>
              <a:rPr lang="it-IT" sz="2400" dirty="0" smtClean="0"/>
              <a:t>per l’assenteismo</a:t>
            </a:r>
            <a:r>
              <a:rPr lang="it-IT" sz="2400" dirty="0" smtClean="0"/>
              <a:t>; </a:t>
            </a:r>
            <a:r>
              <a:rPr lang="it-IT" sz="2400" dirty="0" smtClean="0"/>
              <a:t>una </a:t>
            </a:r>
            <a:r>
              <a:rPr lang="it-IT" sz="2400" dirty="0" smtClean="0"/>
              <a:t>funzione di feedback del tutor e del coordinatore. Tutte le scuole usano un sistema digitale di monitoraggio </a:t>
            </a:r>
            <a:r>
              <a:rPr lang="it-IT" sz="2400" dirty="0" smtClean="0"/>
              <a:t>accessibile </a:t>
            </a:r>
            <a:r>
              <a:rPr lang="it-IT" sz="2400" dirty="0" smtClean="0"/>
              <a:t>ai genitori </a:t>
            </a:r>
            <a:endParaRPr lang="it-IT" sz="2400" dirty="0" smtClean="0"/>
          </a:p>
          <a:p>
            <a:r>
              <a:rPr lang="it-IT" sz="2400" b="1" dirty="0" smtClean="0"/>
              <a:t>Programmi oltre la </a:t>
            </a:r>
            <a:r>
              <a:rPr lang="it-IT" sz="2400" b="1" dirty="0" smtClean="0"/>
              <a:t>scuola: </a:t>
            </a:r>
            <a:r>
              <a:rPr lang="it-IT" sz="2400" dirty="0" smtClean="0"/>
              <a:t>fuori dalla scuola e </a:t>
            </a:r>
            <a:r>
              <a:rPr lang="it-IT" sz="2400" dirty="0" smtClean="0"/>
              <a:t>fuori orario, le </a:t>
            </a:r>
            <a:r>
              <a:rPr lang="it-IT" sz="2400" dirty="0" smtClean="0"/>
              <a:t>scuole partecipano in </a:t>
            </a:r>
            <a:r>
              <a:rPr lang="it-IT" sz="2400" dirty="0" smtClean="0"/>
              <a:t>rete locale </a:t>
            </a:r>
            <a:r>
              <a:rPr lang="it-IT" sz="2400" dirty="0" smtClean="0"/>
              <a:t>o regionale per offrire </a:t>
            </a:r>
            <a:r>
              <a:rPr lang="it-IT" sz="2400" dirty="0" err="1" smtClean="0"/>
              <a:t>facilities</a:t>
            </a:r>
            <a:r>
              <a:rPr lang="it-IT" sz="2400" dirty="0" smtClean="0"/>
              <a:t>. </a:t>
            </a:r>
            <a:r>
              <a:rPr lang="it-IT" sz="2400" dirty="0" smtClean="0"/>
              <a:t>In molti casi lo staff dei docenti specializzati interviene nei programmi </a:t>
            </a:r>
            <a:r>
              <a:rPr lang="it-IT" sz="2400" dirty="0" smtClean="0"/>
              <a:t>e in risposta ai </a:t>
            </a:r>
            <a:r>
              <a:rPr lang="it-IT" sz="2400" dirty="0" smtClean="0"/>
              <a:t>bisogni speciali con expertise specifiche. </a:t>
            </a:r>
          </a:p>
          <a:p>
            <a:pPr algn="just">
              <a:lnSpc>
                <a:spcPct val="110000"/>
              </a:lnSpc>
              <a:defRPr/>
            </a:pPr>
            <a:endParaRPr lang="it-IT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OLANDA: MISURE/2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143000"/>
            <a:ext cx="7239000" cy="49530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Programmi di </a:t>
            </a:r>
            <a:r>
              <a:rPr lang="it-IT" sz="2400" b="1" dirty="0" err="1" smtClean="0"/>
              <a:t>mentoring</a:t>
            </a:r>
            <a:r>
              <a:rPr lang="it-IT" sz="2400" b="1" dirty="0" smtClean="0"/>
              <a:t>: </a:t>
            </a:r>
            <a:r>
              <a:rPr lang="it-IT" sz="2400" dirty="0" smtClean="0"/>
              <a:t>ciascuna </a:t>
            </a:r>
            <a:r>
              <a:rPr lang="it-IT" sz="2400" dirty="0" smtClean="0"/>
              <a:t>scuola ha i suoi </a:t>
            </a:r>
            <a:r>
              <a:rPr lang="it-IT" sz="2400" dirty="0" err="1" smtClean="0"/>
              <a:t>mentor</a:t>
            </a:r>
            <a:r>
              <a:rPr lang="it-IT" sz="2400" dirty="0" smtClean="0"/>
              <a:t> </a:t>
            </a:r>
            <a:r>
              <a:rPr lang="it-IT" sz="2400" dirty="0" smtClean="0"/>
              <a:t>, in prima </a:t>
            </a:r>
            <a:r>
              <a:rPr lang="it-IT" sz="2400" dirty="0" smtClean="0"/>
              <a:t>linea </a:t>
            </a:r>
            <a:r>
              <a:rPr lang="it-IT" sz="2400" dirty="0" smtClean="0"/>
              <a:t>per offrire orientamento </a:t>
            </a:r>
            <a:r>
              <a:rPr lang="it-IT" sz="2400" dirty="0" smtClean="0"/>
              <a:t>e </a:t>
            </a:r>
            <a:r>
              <a:rPr lang="it-IT" sz="2400" dirty="0" smtClean="0"/>
              <a:t>aiuto sugli apprendimenti o altre tematiche come </a:t>
            </a:r>
            <a:r>
              <a:rPr lang="it-IT" sz="2400" dirty="0" smtClean="0"/>
              <a:t>la </a:t>
            </a:r>
            <a:r>
              <a:rPr lang="it-IT" sz="2400" dirty="0" smtClean="0"/>
              <a:t>salute. L’orientamento è finalizzato all’educazione </a:t>
            </a:r>
            <a:r>
              <a:rPr lang="it-IT" sz="2400" dirty="0" smtClean="0"/>
              <a:t>e </a:t>
            </a:r>
            <a:r>
              <a:rPr lang="it-IT" sz="2400" dirty="0" smtClean="0"/>
              <a:t>allo </a:t>
            </a:r>
            <a:r>
              <a:rPr lang="it-IT" sz="2400" dirty="0" smtClean="0"/>
              <a:t>sviluppo di abilità di gestione della </a:t>
            </a:r>
            <a:r>
              <a:rPr lang="it-IT" sz="2400" dirty="0" smtClean="0"/>
              <a:t>carriera; in alcune scuole i mentori vengono formati a ciò. </a:t>
            </a:r>
            <a:endParaRPr lang="it-IT" sz="2400" dirty="0" smtClean="0"/>
          </a:p>
          <a:p>
            <a:r>
              <a:rPr lang="it-IT" sz="2400" b="1" dirty="0" smtClean="0"/>
              <a:t>Programmi </a:t>
            </a:r>
            <a:r>
              <a:rPr lang="it-IT" sz="2400" b="1" dirty="0" smtClean="0"/>
              <a:t>di supporto </a:t>
            </a:r>
            <a:r>
              <a:rPr lang="it-IT" sz="2400" b="1" dirty="0" smtClean="0"/>
              <a:t>all’apprendimento </a:t>
            </a:r>
            <a:r>
              <a:rPr lang="it-IT" sz="2400" dirty="0" smtClean="0"/>
              <a:t>in </a:t>
            </a:r>
            <a:r>
              <a:rPr lang="it-IT" sz="2400" dirty="0" smtClean="0"/>
              <a:t>modo integrato con il sistema di </a:t>
            </a:r>
            <a:r>
              <a:rPr lang="it-IT" sz="2400" dirty="0" err="1" smtClean="0"/>
              <a:t>mentoring</a:t>
            </a:r>
            <a:r>
              <a:rPr lang="it-IT" sz="2400" dirty="0" smtClean="0"/>
              <a:t>. Per legge, ora, l’istruzione è aperta a </a:t>
            </a:r>
            <a:r>
              <a:rPr lang="it-IT" sz="2400" dirty="0" smtClean="0"/>
              <a:t>studenti con qualsiasi </a:t>
            </a:r>
            <a:r>
              <a:rPr lang="it-IT" sz="2400" dirty="0" smtClean="0"/>
              <a:t>background. Chi ha problemi di apprendimento non può essere  escluso per un </a:t>
            </a:r>
            <a:r>
              <a:rPr lang="it-IT" sz="2400" dirty="0" smtClean="0"/>
              <a:t>periodo più </a:t>
            </a:r>
            <a:r>
              <a:rPr lang="it-IT" sz="2400" dirty="0" smtClean="0"/>
              <a:t>lungo e ciò crea dei problemi. </a:t>
            </a:r>
            <a:endParaRPr lang="it-IT" sz="2400" dirty="0" smtClean="0"/>
          </a:p>
          <a:p>
            <a:endParaRPr lang="it-IT" sz="2400" dirty="0" smtClean="0"/>
          </a:p>
          <a:p>
            <a:pPr algn="just">
              <a:lnSpc>
                <a:spcPct val="110000"/>
              </a:lnSpc>
              <a:defRPr/>
            </a:pPr>
            <a:endParaRPr lang="it-IT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OLANDA: MISURE/3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143000"/>
            <a:ext cx="7239000" cy="49530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Programma di sviluppo sociale e personale</a:t>
            </a:r>
            <a:r>
              <a:rPr lang="it-IT" sz="2400" dirty="0" smtClean="0"/>
              <a:t>: </a:t>
            </a:r>
            <a:r>
              <a:rPr lang="it-IT" sz="2400" dirty="0" smtClean="0"/>
              <a:t>le </a:t>
            </a:r>
            <a:r>
              <a:rPr lang="it-IT" sz="2400" dirty="0" smtClean="0"/>
              <a:t>scuole stanno sviluppando reti di supporto a livello locale o regionale per offrire programmi per lo sviluppo delle competenze di cittadinanza. </a:t>
            </a:r>
          </a:p>
          <a:p>
            <a:r>
              <a:rPr lang="it-IT" sz="2400" b="1" dirty="0" smtClean="0"/>
              <a:t>Programmi per i genitori e di supporto alla famiglia </a:t>
            </a:r>
          </a:p>
          <a:p>
            <a:r>
              <a:rPr lang="it-IT" sz="2400" dirty="0" smtClean="0"/>
              <a:t>Molte scuole hanno piani ambiziosi di </a:t>
            </a:r>
            <a:r>
              <a:rPr lang="it-IT" sz="2400" dirty="0" smtClean="0"/>
              <a:t>crescita </a:t>
            </a:r>
            <a:r>
              <a:rPr lang="it-IT" sz="2400" dirty="0" smtClean="0"/>
              <a:t>e sviluppo del coinvolgimento dei genitori. In molti casi questo è finalizzato a creare una connessione </a:t>
            </a:r>
            <a:r>
              <a:rPr lang="it-IT" sz="2400" dirty="0" smtClean="0"/>
              <a:t>genitori- </a:t>
            </a:r>
            <a:r>
              <a:rPr lang="it-IT" sz="2400" dirty="0" smtClean="0"/>
              <a:t>scuola e impegnarli nel seguire la carriera dei loro figli. Qualche scuola è anche indirizzata ad un impegno </a:t>
            </a:r>
            <a:r>
              <a:rPr lang="it-IT" sz="2400" dirty="0" smtClean="0"/>
              <a:t>maggiore dei genitori che </a:t>
            </a:r>
            <a:r>
              <a:rPr lang="it-IT" sz="2400" dirty="0" smtClean="0"/>
              <a:t>mirano a far crescere </a:t>
            </a:r>
            <a:r>
              <a:rPr lang="it-IT" sz="2400" dirty="0" smtClean="0"/>
              <a:t>i loro </a:t>
            </a:r>
            <a:r>
              <a:rPr lang="it-IT" sz="2400" dirty="0" smtClean="0"/>
              <a:t>ruolo e </a:t>
            </a:r>
            <a:r>
              <a:rPr lang="it-IT" sz="2400" dirty="0" smtClean="0"/>
              <a:t>influenza</a:t>
            </a:r>
            <a:endParaRPr lang="it-IT" sz="2400" dirty="0" smtClean="0"/>
          </a:p>
          <a:p>
            <a:pPr algn="just">
              <a:lnSpc>
                <a:spcPct val="110000"/>
              </a:lnSpc>
              <a:defRPr/>
            </a:pPr>
            <a:endParaRPr lang="it-IT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OLANDA: RACCOMANDAZIONI /1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4676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Sviluppare </a:t>
            </a:r>
            <a:r>
              <a:rPr lang="it-IT" sz="2400" dirty="0" smtClean="0"/>
              <a:t>un metodo per identificare in modo dettagliato i fattori che predicono i rischi di ESL nella fase di registrazione e </a:t>
            </a:r>
            <a:r>
              <a:rPr lang="it-IT" sz="2400" dirty="0" smtClean="0"/>
              <a:t>iscrizione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Sviluppare </a:t>
            </a:r>
            <a:r>
              <a:rPr lang="it-IT" sz="2400" dirty="0" smtClean="0"/>
              <a:t>una collaborazione  </a:t>
            </a:r>
            <a:r>
              <a:rPr lang="it-IT" sz="2400" dirty="0" smtClean="0"/>
              <a:t>nei passaggi tra scuole (uscita </a:t>
            </a:r>
            <a:r>
              <a:rPr lang="it-IT" sz="2400" dirty="0" smtClean="0"/>
              <a:t>e </a:t>
            </a:r>
            <a:r>
              <a:rPr lang="it-IT" sz="2400" dirty="0" smtClean="0"/>
              <a:t>entrata) </a:t>
            </a:r>
            <a:r>
              <a:rPr lang="it-IT" sz="2400" dirty="0" smtClean="0"/>
              <a:t>basata sull’apprendimento esperienziale e sulla ricerca concreta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Sviluppo integrato e continuo di piste di apprendimento per le carriere fra </a:t>
            </a:r>
            <a:r>
              <a:rPr lang="it-IT" sz="2400" dirty="0" smtClean="0"/>
              <a:t>scuola primaria </a:t>
            </a:r>
            <a:r>
              <a:rPr lang="it-IT" sz="2400" dirty="0" smtClean="0"/>
              <a:t>e secondaria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Implementare e introdurre un programma basato sulla teoria della gestione di carriera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OLANDA: RACCOMANDAZIONI /2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7467600" cy="4572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Implementare </a:t>
            </a:r>
            <a:r>
              <a:rPr lang="it-IT" sz="2400" dirty="0" smtClean="0"/>
              <a:t>e introdurre un programma basato sulla teoria della gestione di </a:t>
            </a:r>
            <a:r>
              <a:rPr lang="it-IT" sz="2400" dirty="0" smtClean="0"/>
              <a:t>carriera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Implementare </a:t>
            </a:r>
            <a:r>
              <a:rPr lang="it-IT" sz="2400" dirty="0" smtClean="0"/>
              <a:t>un (digitale) piano </a:t>
            </a:r>
            <a:r>
              <a:rPr lang="it-IT" sz="2400" dirty="0" smtClean="0"/>
              <a:t>personale di sviluppo e </a:t>
            </a:r>
            <a:r>
              <a:rPr lang="it-IT" sz="2400" dirty="0" smtClean="0"/>
              <a:t>collegare questo ad un sistema di portfolio </a:t>
            </a:r>
            <a:r>
              <a:rPr lang="it-IT" sz="2400" dirty="0" smtClean="0"/>
              <a:t>individuale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Migliorare </a:t>
            </a:r>
            <a:r>
              <a:rPr lang="it-IT" sz="2400" dirty="0" smtClean="0"/>
              <a:t>la qualità </a:t>
            </a:r>
            <a:r>
              <a:rPr lang="it-IT" sz="2400" dirty="0" smtClean="0"/>
              <a:t>del </a:t>
            </a:r>
            <a:r>
              <a:rPr lang="it-IT" sz="2400" dirty="0" err="1" smtClean="0"/>
              <a:t>coaching</a:t>
            </a:r>
            <a:r>
              <a:rPr lang="it-IT" sz="2400" dirty="0" smtClean="0"/>
              <a:t> </a:t>
            </a:r>
            <a:r>
              <a:rPr lang="it-IT" sz="2400" dirty="0" smtClean="0"/>
              <a:t>e delle competenze di assistenza di orientatori e insegnanti. 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Migliorare </a:t>
            </a:r>
            <a:r>
              <a:rPr lang="it-IT" sz="2400" dirty="0" smtClean="0"/>
              <a:t>le competenze di dialogo dello </a:t>
            </a:r>
            <a:r>
              <a:rPr lang="it-IT" sz="2400" dirty="0" smtClean="0"/>
              <a:t>staff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Introdurre </a:t>
            </a:r>
            <a:r>
              <a:rPr lang="it-IT" sz="2400" dirty="0" smtClean="0"/>
              <a:t>circoli di qualità per trasferire lezioni per </a:t>
            </a:r>
            <a:r>
              <a:rPr lang="it-IT" sz="2400" dirty="0" smtClean="0"/>
              <a:t>l’apprendimento, </a:t>
            </a:r>
            <a:r>
              <a:rPr lang="it-IT" sz="2400" dirty="0" smtClean="0"/>
              <a:t>registrazione di </a:t>
            </a:r>
            <a:r>
              <a:rPr lang="it-IT" sz="2400" dirty="0" smtClean="0"/>
              <a:t>assenza, collegamento della registrazione </a:t>
            </a:r>
            <a:r>
              <a:rPr lang="it-IT" sz="2400" dirty="0" smtClean="0"/>
              <a:t>al sistema di tutoraggio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teorico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3914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 Fattori demografici e di </a:t>
            </a:r>
            <a:r>
              <a:rPr lang="it-IT" sz="2400" dirty="0" smtClean="0"/>
              <a:t>background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smtClean="0"/>
              <a:t> La flessibilità della carriera 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</a:rPr>
              <a:t>  </a:t>
            </a:r>
            <a:r>
              <a:rPr lang="it-IT" sz="2400" dirty="0" smtClean="0"/>
              <a:t>Il nucleo centrale delle </a:t>
            </a:r>
            <a:r>
              <a:rPr lang="it-IT" sz="2400" dirty="0" smtClean="0"/>
              <a:t>competenze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smtClean="0"/>
              <a:t>Senso </a:t>
            </a:r>
            <a:r>
              <a:rPr lang="it-IT" sz="2400" dirty="0" smtClean="0"/>
              <a:t>di appartenenza 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smtClean="0"/>
              <a:t>L’impegno dello studente e la precedente performance </a:t>
            </a:r>
            <a:r>
              <a:rPr lang="it-IT" sz="2400" dirty="0" smtClean="0"/>
              <a:t>	scolastica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POLONIA: DATI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6781800" cy="40386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Percentuale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dispersione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Nazionale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nel</a:t>
            </a:r>
            <a:r>
              <a:rPr lang="en-US" sz="2400" dirty="0" smtClean="0">
                <a:solidFill>
                  <a:schemeClr val="tx2"/>
                </a:solidFill>
              </a:rPr>
              <a:t> 2014-15	9,5%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AFFERMANO CH ELA DISPERSIONE NON è UN PROBLEMA IN POLONIA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12192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POLONIA: MISURE/1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295400"/>
            <a:ext cx="7315200" cy="48006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Tracciabilità e monitoraggio</a:t>
            </a:r>
            <a:r>
              <a:rPr lang="it-IT" sz="2400" dirty="0" smtClean="0"/>
              <a:t>: è un obbligo. Il DS è obbligato a raccogliere la lista delle persone residenti dai 16-18 anni all’inizio </a:t>
            </a:r>
            <a:r>
              <a:rPr lang="it-IT" sz="2400" dirty="0" err="1" smtClean="0"/>
              <a:t>a.s</a:t>
            </a:r>
            <a:r>
              <a:rPr lang="it-IT" sz="2400" dirty="0" err="1" smtClean="0"/>
              <a:t>.</a:t>
            </a:r>
            <a:r>
              <a:rPr lang="it-IT" sz="2400" dirty="0" smtClean="0"/>
              <a:t> che </a:t>
            </a:r>
            <a:r>
              <a:rPr lang="it-IT" sz="2400" dirty="0" smtClean="0"/>
              <a:t>in obbligo non frequentano. Inoltre raccolgono giudizi dei docenti sui casi problematici da affidare al tutor di classe. Le </a:t>
            </a:r>
            <a:r>
              <a:rPr lang="it-IT" sz="2400" dirty="0" smtClean="0"/>
              <a:t>assenze, </a:t>
            </a:r>
            <a:r>
              <a:rPr lang="it-IT" sz="2400" dirty="0" err="1" smtClean="0"/>
              <a:t>max</a:t>
            </a:r>
            <a:r>
              <a:rPr lang="it-IT" sz="2400" dirty="0" smtClean="0"/>
              <a:t> </a:t>
            </a:r>
            <a:r>
              <a:rPr lang="it-IT" sz="2400" dirty="0" smtClean="0"/>
              <a:t>del 50</a:t>
            </a:r>
            <a:r>
              <a:rPr lang="it-IT" sz="2400" dirty="0" smtClean="0"/>
              <a:t>%, </a:t>
            </a:r>
            <a:r>
              <a:rPr lang="it-IT" sz="2400" dirty="0" smtClean="0"/>
              <a:t>vengono monitorate dal diario elettronico</a:t>
            </a:r>
          </a:p>
          <a:p>
            <a:r>
              <a:rPr lang="it-IT" sz="2400" b="1" dirty="0" smtClean="0"/>
              <a:t>Programmi extra scuola: </a:t>
            </a:r>
            <a:r>
              <a:rPr lang="it-IT" sz="2400" dirty="0" smtClean="0"/>
              <a:t>mobilità internazionale con stage </a:t>
            </a:r>
            <a:r>
              <a:rPr lang="it-IT" sz="2400" dirty="0" smtClean="0"/>
              <a:t>all’estero di supporto all’educazione </a:t>
            </a:r>
            <a:r>
              <a:rPr lang="it-IT" sz="2400" dirty="0" smtClean="0"/>
              <a:t>di base e dà valore aggiunto allo sviluppo personale e professionale degli studenti; </a:t>
            </a:r>
            <a:r>
              <a:rPr lang="it-IT" sz="2400" dirty="0" smtClean="0"/>
              <a:t>programmi per rendere </a:t>
            </a:r>
            <a:r>
              <a:rPr lang="it-IT" sz="2400" dirty="0" smtClean="0"/>
              <a:t>la scuola più attrattiva.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POLONIA: MISURE/2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7315200" cy="48768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Programmi di </a:t>
            </a:r>
            <a:r>
              <a:rPr lang="it-IT" sz="2400" b="1" dirty="0" err="1" smtClean="0"/>
              <a:t>mentoring</a:t>
            </a:r>
            <a:r>
              <a:rPr lang="it-IT" sz="2400" b="1" dirty="0" smtClean="0"/>
              <a:t>: </a:t>
            </a:r>
            <a:r>
              <a:rPr lang="it-IT" sz="2400" dirty="0" smtClean="0"/>
              <a:t>ogni classe </a:t>
            </a:r>
            <a:r>
              <a:rPr lang="it-IT" sz="2400" dirty="0" smtClean="0"/>
              <a:t>ha un </a:t>
            </a:r>
            <a:r>
              <a:rPr lang="it-IT" sz="2400" dirty="0" smtClean="0"/>
              <a:t>docente coordinatore </a:t>
            </a:r>
            <a:r>
              <a:rPr lang="it-IT" sz="2400" dirty="0" smtClean="0"/>
              <a:t>dedicato </a:t>
            </a:r>
            <a:r>
              <a:rPr lang="it-IT" sz="2400" dirty="0" smtClean="0"/>
              <a:t>e gestisce l’ora settimanale di educazione oltre ad interventi individuali in ogni momento se c’è la necessità.</a:t>
            </a:r>
          </a:p>
          <a:p>
            <a:r>
              <a:rPr lang="it-IT" sz="2400" b="1" dirty="0" smtClean="0"/>
              <a:t>Programmi di supporto all’apprendimento: </a:t>
            </a:r>
            <a:r>
              <a:rPr lang="it-IT" sz="2400" dirty="0" smtClean="0"/>
              <a:t>i docenti li suggeriscono per studenti con problemi di apprendimento; ci sono classi speciali in cui si cerca di </a:t>
            </a:r>
            <a:r>
              <a:rPr lang="it-IT" sz="2400" dirty="0" smtClean="0"/>
              <a:t>integrare; sono </a:t>
            </a:r>
            <a:r>
              <a:rPr lang="it-IT" sz="2400" dirty="0" smtClean="0"/>
              <a:t>classi aggiuntive con 6-7 ragazzi seguiti individualmente. Le scuole organizzano </a:t>
            </a:r>
            <a:r>
              <a:rPr lang="it-IT" sz="2400" dirty="0" smtClean="0"/>
              <a:t>workshop, </a:t>
            </a:r>
            <a:r>
              <a:rPr lang="it-IT" sz="2400" dirty="0" smtClean="0"/>
              <a:t>viaggi di istruzione, incontri su un terreno neutro. Si potenzia la conoscenza di sé </a:t>
            </a:r>
            <a:r>
              <a:rPr lang="it-IT" sz="2400" dirty="0" smtClean="0"/>
              <a:t>rispondendo </a:t>
            </a:r>
            <a:r>
              <a:rPr lang="it-IT" sz="2400" dirty="0" smtClean="0"/>
              <a:t>alle loro esigenze in un clima positivo. </a:t>
            </a: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POLONIA: MISURE/3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7315200" cy="48768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Programmi di </a:t>
            </a:r>
            <a:r>
              <a:rPr lang="it-IT" sz="2400" b="1" dirty="0" smtClean="0"/>
              <a:t>sviluppo sociale e personale</a:t>
            </a:r>
            <a:r>
              <a:rPr lang="it-IT" sz="2400" b="1" dirty="0" smtClean="0"/>
              <a:t> </a:t>
            </a:r>
            <a:r>
              <a:rPr lang="it-IT" sz="2400" dirty="0" smtClean="0"/>
              <a:t>: workshop </a:t>
            </a:r>
            <a:r>
              <a:rPr lang="it-IT" sz="2400" dirty="0" smtClean="0"/>
              <a:t>di sviluppo del sé e/o orientati alla carriera. Le scuole sviluppano attività di orientamento e si collegano agli uffici per le carriere o </a:t>
            </a:r>
            <a:r>
              <a:rPr lang="it-IT" sz="2400" dirty="0" smtClean="0"/>
              <a:t>alle </a:t>
            </a:r>
            <a:r>
              <a:rPr lang="it-IT" sz="2400" dirty="0" smtClean="0"/>
              <a:t>università. Partecipazione alle fiere, almeno una all’anno nelle classi finaliste.</a:t>
            </a:r>
          </a:p>
          <a:p>
            <a:r>
              <a:rPr lang="it-IT" sz="2400" b="1" dirty="0" smtClean="0"/>
              <a:t>Programmi per i genitori e di supporto alle famiglie</a:t>
            </a:r>
            <a:r>
              <a:rPr lang="it-IT" sz="2400" dirty="0" smtClean="0"/>
              <a:t>: incontri annuali si organizzano all’inizio dell’</a:t>
            </a:r>
            <a:r>
              <a:rPr lang="it-IT" sz="2400" dirty="0" err="1" smtClean="0"/>
              <a:t>a.s</a:t>
            </a:r>
            <a:r>
              <a:rPr lang="it-IT" sz="2400" dirty="0" smtClean="0"/>
              <a:t>.. Il comitato dei genitori è eletto e supporta i rappresentanti soprattutto nella gestione di casi difficili. Non ci sono programmi speciali per i genitori ma contatti frequenti e incontri mensili per informare sui risultati. 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0"/>
            <a:ext cx="7086600" cy="9906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POLONIA: RACCOMANDAZIONI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7315200" cy="4876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Coinvolgere </a:t>
            </a:r>
            <a:r>
              <a:rPr lang="it-IT" sz="2400" dirty="0" smtClean="0"/>
              <a:t>maggiormente i genitori </a:t>
            </a:r>
            <a:endParaRPr lang="it-IT" sz="2400" dirty="0" smtClean="0"/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Una </a:t>
            </a:r>
            <a:r>
              <a:rPr lang="it-IT" sz="2400" dirty="0" smtClean="0"/>
              <a:t>scuola più attrattiva per lo sviluppo personale e professionale 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SPAGNA : DATI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6781800" cy="40386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Percentuale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dispersione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Nazionale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nel</a:t>
            </a:r>
            <a:r>
              <a:rPr lang="en-US" sz="2400" dirty="0" smtClean="0">
                <a:solidFill>
                  <a:schemeClr val="tx2"/>
                </a:solidFill>
              </a:rPr>
              <a:t> 2014-15	20%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LA DISPERSIONE COSTITUISCE UN PROBLEMA IN SPAGNA CHE TUTTAVIA è PASSATA DAL 30% AL 20%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12192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SPAGNA : MISURE/1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143000"/>
            <a:ext cx="7239000" cy="49530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Tracciabilità e </a:t>
            </a:r>
            <a:r>
              <a:rPr lang="it-IT" sz="2400" b="1" dirty="0" smtClean="0"/>
              <a:t>monitoraggio: l</a:t>
            </a:r>
            <a:r>
              <a:rPr lang="it-IT" sz="2400" dirty="0" smtClean="0"/>
              <a:t>o </a:t>
            </a:r>
            <a:r>
              <a:rPr lang="it-IT" sz="2400" dirty="0" smtClean="0"/>
              <a:t>studente che vuole lasciare viene mandato dal tutor al </a:t>
            </a:r>
            <a:r>
              <a:rPr lang="it-IT" sz="2400" dirty="0" err="1" smtClean="0"/>
              <a:t>counsellor</a:t>
            </a:r>
            <a:r>
              <a:rPr lang="it-IT" sz="2400" dirty="0" smtClean="0"/>
              <a:t> per un colloquio. Va evidenziato che difficilmente l’abbandono </a:t>
            </a:r>
            <a:r>
              <a:rPr lang="it-IT" sz="2400" dirty="0" smtClean="0"/>
              <a:t>non è </a:t>
            </a:r>
            <a:r>
              <a:rPr lang="it-IT" sz="2400" dirty="0" err="1" smtClean="0"/>
              <a:t>pre</a:t>
            </a:r>
            <a:r>
              <a:rPr lang="it-IT" sz="2400" dirty="0" smtClean="0"/>
              <a:t> annunciato, abbandona!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Programmi </a:t>
            </a:r>
            <a:r>
              <a:rPr lang="it-IT" sz="2400" b="1" dirty="0" smtClean="0"/>
              <a:t>per i passaggi </a:t>
            </a:r>
            <a:r>
              <a:rPr lang="it-IT" sz="2400" dirty="0" smtClean="0"/>
              <a:t>– Un programma specifico per evitare l’abbandono è stato introdotto nel 2011 (PROA). Questo programma è creato da un piano di Accompagnamento e rinforzo, che è stato </a:t>
            </a:r>
            <a:r>
              <a:rPr lang="it-IT" sz="2400" dirty="0" smtClean="0"/>
              <a:t>sviluppato </a:t>
            </a:r>
            <a:r>
              <a:rPr lang="it-IT" sz="2400" dirty="0" smtClean="0"/>
              <a:t>nelle scuole con maggiori tassi di </a:t>
            </a:r>
            <a:r>
              <a:rPr lang="it-IT" sz="2400" dirty="0" err="1" smtClean="0"/>
              <a:t>drop</a:t>
            </a:r>
            <a:r>
              <a:rPr lang="it-IT" sz="2400" dirty="0" smtClean="0"/>
              <a:t> out</a:t>
            </a:r>
            <a:r>
              <a:rPr lang="it-IT" sz="2400" dirty="0" smtClean="0"/>
              <a:t>. 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SPAGNA : MISURE/2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143000"/>
            <a:ext cx="7239000" cy="49530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Programmi extra scolastici: </a:t>
            </a:r>
            <a:r>
              <a:rPr lang="it-IT" sz="2400" dirty="0" smtClean="0"/>
              <a:t>consistono in sistemi di riconoscimento delle competenze chiave per </a:t>
            </a:r>
            <a:r>
              <a:rPr lang="it-IT" sz="2400" dirty="0" smtClean="0"/>
              <a:t>l’apprendimento </a:t>
            </a:r>
            <a:r>
              <a:rPr lang="it-IT" sz="2400" dirty="0" smtClean="0"/>
              <a:t>permanente. Forme di accesso all’educazione e alla formazione 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Programmi </a:t>
            </a:r>
            <a:r>
              <a:rPr lang="it-IT" sz="2400" b="1" dirty="0" smtClean="0"/>
              <a:t>di </a:t>
            </a:r>
            <a:r>
              <a:rPr lang="it-IT" sz="2400" b="1" dirty="0" err="1" smtClean="0"/>
              <a:t>mentoring</a:t>
            </a:r>
            <a:r>
              <a:rPr lang="it-IT" sz="2400" b="1" dirty="0" smtClean="0"/>
              <a:t> </a:t>
            </a:r>
          </a:p>
          <a:p>
            <a:r>
              <a:rPr lang="it-IT" sz="2400" dirty="0" smtClean="0"/>
              <a:t>Non ci sono programmi specifici nelle scuole per l’ESL. Tutte le scuole hanno un </a:t>
            </a:r>
            <a:r>
              <a:rPr lang="it-IT" sz="2400" dirty="0" err="1" smtClean="0"/>
              <a:t>counsellor</a:t>
            </a:r>
            <a:r>
              <a:rPr lang="it-IT" sz="2400" dirty="0" smtClean="0"/>
              <a:t>, ma normalmente non esprimono le loro intenzioni di lasciare che così non possono essere consigliati o aiutati. 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SPAGNA : RACCOMANDAZIONI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143000"/>
            <a:ext cx="7239000" cy="4953000"/>
          </a:xfrm>
        </p:spPr>
        <p:txBody>
          <a:bodyPr>
            <a:noAutofit/>
          </a:bodyPr>
          <a:lstStyle/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Sviluppare </a:t>
            </a:r>
            <a:r>
              <a:rPr lang="it-IT" sz="2400" dirty="0" smtClean="0"/>
              <a:t>un piano per supportare gli studenti non appena essi lasciano la scuola per consigliare su che cosa fare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Migliorare </a:t>
            </a:r>
            <a:r>
              <a:rPr lang="it-IT" sz="2400" dirty="0" smtClean="0"/>
              <a:t>le informazioni sulla formazione professionale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Rivedere </a:t>
            </a:r>
            <a:r>
              <a:rPr lang="it-IT" sz="2400" dirty="0" smtClean="0"/>
              <a:t>gli standard VET e renderli più pratici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Stage </a:t>
            </a:r>
            <a:r>
              <a:rPr lang="it-IT" sz="2400" dirty="0" smtClean="0"/>
              <a:t>più lunghi in impresa. 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Il </a:t>
            </a:r>
            <a:r>
              <a:rPr lang="it-IT" sz="2400" dirty="0" smtClean="0"/>
              <a:t>periodo di ASL </a:t>
            </a:r>
            <a:r>
              <a:rPr lang="it-IT" sz="2400" dirty="0" smtClean="0"/>
              <a:t>dovrebbe </a:t>
            </a:r>
            <a:r>
              <a:rPr lang="it-IT" sz="2400" dirty="0" smtClean="0"/>
              <a:t>essere </a:t>
            </a:r>
            <a:r>
              <a:rPr lang="it-IT" sz="2400" dirty="0" smtClean="0"/>
              <a:t>pagato </a:t>
            </a:r>
            <a:r>
              <a:rPr lang="it-IT" sz="2400" dirty="0" smtClean="0"/>
              <a:t>agli studenti</a:t>
            </a:r>
          </a:p>
          <a:p>
            <a:r>
              <a:rPr lang="it-IT" sz="2400" dirty="0" smtClean="0"/>
              <a:t>. </a:t>
            </a:r>
            <a:endParaRPr lang="it-IT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SVEZIA: DATI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6781800" cy="40386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Percentuale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dispersione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Nazionale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nel</a:t>
            </a:r>
            <a:r>
              <a:rPr lang="en-US" sz="2400" dirty="0" smtClean="0">
                <a:solidFill>
                  <a:schemeClr val="tx2"/>
                </a:solidFill>
              </a:rPr>
              <a:t> 2014-15	12%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Dichiarato</a:t>
            </a:r>
            <a:r>
              <a:rPr lang="en-US" sz="2400" dirty="0" smtClean="0">
                <a:solidFill>
                  <a:schemeClr val="tx2"/>
                </a:solidFill>
              </a:rPr>
              <a:t> 			32%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858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demografici e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background/1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74676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 </a:t>
            </a:r>
            <a:r>
              <a:rPr lang="it-IT" sz="2400" b="1" dirty="0" smtClean="0"/>
              <a:t>Il </a:t>
            </a:r>
            <a:r>
              <a:rPr lang="it-IT" sz="2400" b="1" dirty="0" smtClean="0"/>
              <a:t>genere, </a:t>
            </a:r>
            <a:r>
              <a:rPr lang="it-IT" sz="2400" dirty="0" smtClean="0"/>
              <a:t>le ragazze hanno una probabilità minore di abbandonare prematuramente, diverso sono infatti l’atteggiamento e le aspettative nei confronti della scuola e dell’educazione. 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L’etnicità</a:t>
            </a:r>
            <a:r>
              <a:rPr lang="it-IT" sz="2400" b="1" dirty="0" smtClean="0"/>
              <a:t>, </a:t>
            </a:r>
            <a:r>
              <a:rPr lang="it-IT" sz="2400" dirty="0" smtClean="0"/>
              <a:t>in quanto diverso è il background culturale di questi studenti con un bagaglio linguistico inferiore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L’ambiente </a:t>
            </a:r>
            <a:r>
              <a:rPr lang="it-IT" sz="2400" b="1" dirty="0" smtClean="0"/>
              <a:t>familiare </a:t>
            </a:r>
            <a:r>
              <a:rPr lang="it-IT" sz="2400" dirty="0" smtClean="0"/>
              <a:t>determinato dal livello scolastico dei </a:t>
            </a:r>
            <a:r>
              <a:rPr lang="it-IT" sz="2400" dirty="0" smtClean="0"/>
              <a:t>genitori; dal fatto che entrambi lavorino; che la famiglia sia </a:t>
            </a:r>
            <a:r>
              <a:rPr lang="it-IT" sz="2400" dirty="0" err="1" smtClean="0"/>
              <a:t>monogenitoriale</a:t>
            </a:r>
            <a:r>
              <a:rPr lang="it-IT" sz="2400" dirty="0" smtClean="0"/>
              <a:t> e/o </a:t>
            </a:r>
            <a:r>
              <a:rPr lang="it-IT" sz="2400" dirty="0" smtClean="0"/>
              <a:t>allargata è maggiore la possibilità di </a:t>
            </a:r>
            <a:r>
              <a:rPr lang="it-IT" sz="2400" dirty="0" smtClean="0"/>
              <a:t>abbandono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SVEZIA: MISURE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6781800" cy="4038600"/>
          </a:xfrm>
        </p:spPr>
        <p:txBody>
          <a:bodyPr>
            <a:no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Tracciabilità e monitoraggio</a:t>
            </a:r>
            <a:endParaRPr lang="it-IT" sz="2400" dirty="0" smtClean="0"/>
          </a:p>
          <a:p>
            <a:r>
              <a:rPr lang="it-IT" sz="2400" dirty="0" smtClean="0"/>
              <a:t>Programmi di </a:t>
            </a:r>
            <a:r>
              <a:rPr lang="it-IT" sz="2400" dirty="0" err="1" smtClean="0"/>
              <a:t>mentoring</a:t>
            </a:r>
            <a:endParaRPr lang="it-IT" sz="2400" dirty="0" smtClean="0"/>
          </a:p>
          <a:p>
            <a:r>
              <a:rPr lang="it-IT" sz="2400" dirty="0" smtClean="0"/>
              <a:t>Programmi di supporto all’apprendimento</a:t>
            </a:r>
          </a:p>
          <a:p>
            <a:r>
              <a:rPr lang="en-US" sz="2400" dirty="0" err="1" smtClean="0"/>
              <a:t>Programmi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sviluppo</a:t>
            </a:r>
            <a:r>
              <a:rPr lang="en-US" sz="2400" dirty="0" smtClean="0"/>
              <a:t> </a:t>
            </a:r>
            <a:r>
              <a:rPr lang="en-US" sz="2400" dirty="0" err="1" smtClean="0"/>
              <a:t>sociale</a:t>
            </a:r>
            <a:r>
              <a:rPr lang="en-US" sz="2400" dirty="0" smtClean="0"/>
              <a:t>  e </a:t>
            </a:r>
            <a:r>
              <a:rPr lang="en-US" sz="2400" dirty="0" err="1" smtClean="0"/>
              <a:t>personale</a:t>
            </a: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SVEZIA: RACCOMANDAZIONI / 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752600"/>
            <a:ext cx="6781800" cy="4343400"/>
          </a:xfrm>
        </p:spPr>
        <p:txBody>
          <a:bodyPr>
            <a:noAutofit/>
          </a:bodyPr>
          <a:lstStyle/>
          <a:p>
            <a:r>
              <a:rPr lang="it-IT" sz="2400" dirty="0" smtClean="0"/>
              <a:t>4 </a:t>
            </a:r>
            <a:r>
              <a:rPr lang="it-IT" sz="2400" dirty="0" smtClean="0"/>
              <a:t>sono i principali strumenti utilizzati: </a:t>
            </a:r>
            <a:r>
              <a:rPr lang="it-IT" sz="2400" b="1" dirty="0" smtClean="0"/>
              <a:t>presenza di strumenti di monitoraggio e tutoraggio; programmi di tutoraggio; programmo di supporto all’apprendimento; programmi di sviluppo sociale e personale.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La scuola deve porre attenzione all’importanza del problema ESL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Assunzione di consapevolezza fra le scuole dell’ampio </a:t>
            </a:r>
            <a:r>
              <a:rPr lang="it-IT" sz="2400" dirty="0" smtClean="0"/>
              <a:t>insieme dei </a:t>
            </a:r>
            <a:r>
              <a:rPr lang="it-IT" sz="2400" dirty="0" smtClean="0"/>
              <a:t>problemi degli studenti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SVEZIA: RACCOMANDAZIONI / 2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752600"/>
            <a:ext cx="6781800" cy="4343400"/>
          </a:xfrm>
        </p:spPr>
        <p:txBody>
          <a:bodyPr>
            <a:noAutofit/>
          </a:bodyPr>
          <a:lstStyle/>
          <a:p>
            <a:r>
              <a:rPr lang="it-IT" sz="2400" dirty="0" smtClean="0"/>
              <a:t>Le </a:t>
            </a:r>
            <a:r>
              <a:rPr lang="it-IT" sz="2400" dirty="0" smtClean="0"/>
              <a:t>scuole dovrebbero 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Lavorare non </a:t>
            </a:r>
            <a:r>
              <a:rPr lang="it-IT" sz="2400" dirty="0" smtClean="0"/>
              <a:t>solo </a:t>
            </a:r>
            <a:r>
              <a:rPr lang="it-IT" sz="2400" dirty="0" smtClean="0"/>
              <a:t>nella </a:t>
            </a:r>
            <a:r>
              <a:rPr lang="it-IT" sz="2400" dirty="0" smtClean="0"/>
              <a:t>lotta all’ESL ma prevenirla al meglio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Assumere maggior consapevolezza </a:t>
            </a:r>
            <a:r>
              <a:rPr lang="it-IT" sz="2400" dirty="0" smtClean="0"/>
              <a:t>circa i modi, i metodi e gli strumenti per la prevenzione e </a:t>
            </a:r>
            <a:r>
              <a:rPr lang="it-IT" sz="2400" dirty="0" smtClean="0"/>
              <a:t>il seguire di più l’ESL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Essere </a:t>
            </a:r>
            <a:r>
              <a:rPr lang="it-IT" sz="2400" dirty="0" smtClean="0"/>
              <a:t>più coinvolte nell’educazione degli </a:t>
            </a:r>
            <a:r>
              <a:rPr lang="it-IT" sz="2400" dirty="0" smtClean="0"/>
              <a:t>studenti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Personalizzare </a:t>
            </a:r>
            <a:r>
              <a:rPr lang="it-IT" sz="2400" dirty="0" smtClean="0"/>
              <a:t>l’educazione per piccoli gruppi di studenti</a:t>
            </a:r>
          </a:p>
          <a:p>
            <a:pPr algn="just">
              <a:lnSpc>
                <a:spcPct val="110000"/>
              </a:lnSpc>
              <a:defRPr/>
            </a:pPr>
            <a:endParaRPr lang="en-US" sz="2400" dirty="0" smtClean="0"/>
          </a:p>
          <a:p>
            <a:pPr algn="just">
              <a:lnSpc>
                <a:spcPct val="11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GB" sz="3600" b="1" dirty="0" smtClean="0"/>
          </a:p>
          <a:p>
            <a:pPr algn="ctr">
              <a:buNone/>
            </a:pPr>
            <a:r>
              <a:rPr lang="en-GB" sz="3600" b="1" dirty="0" smtClean="0"/>
              <a:t>GRAZIE PER L’ATTENZIONE</a:t>
            </a:r>
          </a:p>
          <a:p>
            <a:pPr algn="ctr">
              <a:buNone/>
            </a:pPr>
            <a:endParaRPr lang="en-GB" sz="2000" b="1" dirty="0" smtClean="0"/>
          </a:p>
          <a:p>
            <a:pPr algn="ctr">
              <a:buNone/>
            </a:pPr>
            <a:r>
              <a:rPr lang="en-GB" sz="2000" b="1" dirty="0" err="1" smtClean="0"/>
              <a:t>Simonetta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Bettiol</a:t>
            </a:r>
            <a:endParaRPr lang="en-GB" sz="2000" b="1" dirty="0" smtClean="0"/>
          </a:p>
          <a:p>
            <a:pPr algn="ctr">
              <a:buNone/>
            </a:pPr>
            <a:r>
              <a:rPr lang="en-GB" sz="2000" b="1" dirty="0" err="1" smtClean="0"/>
              <a:t>Esperto</a:t>
            </a:r>
            <a:r>
              <a:rPr lang="en-GB" sz="2000" b="1" smtClean="0"/>
              <a:t> USR </a:t>
            </a:r>
            <a:r>
              <a:rPr lang="en-GB" sz="2000" b="1" dirty="0" smtClean="0"/>
              <a:t>Veneto </a:t>
            </a:r>
          </a:p>
          <a:p>
            <a:pPr algn="ctr">
              <a:buNone/>
            </a:pPr>
            <a:r>
              <a:rPr lang="en-GB" sz="2000" b="1" dirty="0" smtClean="0">
                <a:hlinkClick r:id="rId2"/>
              </a:rPr>
              <a:t>Simonetta.bettiol@istruzioneveneto.it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  <p:pic>
        <p:nvPicPr>
          <p:cNvPr id="7" name="Picture 2" descr="esl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1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46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EARLY SCHOOL LEAVERS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4676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Provenienza </a:t>
            </a:r>
            <a:r>
              <a:rPr lang="it-IT" sz="2400" dirty="0" smtClean="0"/>
              <a:t>da un’area rurale o non metropolitana, </a:t>
            </a:r>
            <a:r>
              <a:rPr lang="it-IT" sz="2400" dirty="0" smtClean="0"/>
              <a:t>dove sono diverse le </a:t>
            </a:r>
            <a:r>
              <a:rPr lang="it-IT" sz="2400" dirty="0" smtClean="0"/>
              <a:t>norme sociali e </a:t>
            </a:r>
            <a:r>
              <a:rPr lang="it-IT" sz="2400" dirty="0" smtClean="0"/>
              <a:t>le </a:t>
            </a:r>
            <a:r>
              <a:rPr lang="it-IT" sz="2400" dirty="0" smtClean="0"/>
              <a:t>opportunità di impiego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Il </a:t>
            </a:r>
            <a:r>
              <a:rPr lang="it-IT" sz="2400" dirty="0" smtClean="0"/>
              <a:t>background socio economico, inverso rispetto </a:t>
            </a:r>
            <a:r>
              <a:rPr lang="it-IT" sz="2400" dirty="0" smtClean="0"/>
              <a:t>all’ESL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L’impatto </a:t>
            </a:r>
            <a:r>
              <a:rPr lang="it-IT" sz="2400" dirty="0" smtClean="0"/>
              <a:t>di questi fattori ha un effetto indiretto sull’ESL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 A </a:t>
            </a:r>
            <a:r>
              <a:rPr lang="it-IT" sz="2400" dirty="0" smtClean="0"/>
              <a:t>questo va aggiunto </a:t>
            </a:r>
            <a:r>
              <a:rPr lang="it-IT" sz="2400" dirty="0" smtClean="0"/>
              <a:t>il problema degli </a:t>
            </a:r>
            <a:r>
              <a:rPr lang="it-IT" sz="2400" dirty="0" smtClean="0"/>
              <a:t>allievi con disturbi specifici dell’apprendimento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990600"/>
            <a:ext cx="7086600" cy="5334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demografici e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/2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flessibilità della carriera /1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4676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è </a:t>
            </a:r>
            <a:r>
              <a:rPr lang="it-IT" sz="2400" dirty="0" smtClean="0"/>
              <a:t>il </a:t>
            </a:r>
            <a:r>
              <a:rPr lang="it-IT" sz="2400" b="1" dirty="0" smtClean="0"/>
              <a:t>focus centrale </a:t>
            </a:r>
            <a:r>
              <a:rPr lang="it-IT" sz="2400" dirty="0" smtClean="0"/>
              <a:t>oggi nell’istruzione e nel </a:t>
            </a:r>
            <a:r>
              <a:rPr lang="it-IT" sz="2400" dirty="0" err="1" smtClean="0"/>
              <a:t>counseling</a:t>
            </a:r>
            <a:r>
              <a:rPr lang="it-IT" sz="2400" dirty="0" smtClean="0"/>
              <a:t> alla carriera, rappresenta una strategia da perseguire in accordo con le sfide del </a:t>
            </a:r>
            <a:r>
              <a:rPr lang="it-IT" sz="2400" dirty="0" err="1" smtClean="0"/>
              <a:t>matching</a:t>
            </a:r>
            <a:r>
              <a:rPr lang="it-IT" sz="2400" dirty="0" smtClean="0"/>
              <a:t> domanda e offerta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evidenzia </a:t>
            </a:r>
            <a:r>
              <a:rPr lang="it-IT" sz="2400" dirty="0" smtClean="0"/>
              <a:t>le </a:t>
            </a:r>
            <a:r>
              <a:rPr lang="it-IT" sz="2400" b="1" dirty="0" smtClean="0"/>
              <a:t>competenze personali </a:t>
            </a:r>
            <a:r>
              <a:rPr lang="it-IT" sz="2400" dirty="0" smtClean="0"/>
              <a:t>che </a:t>
            </a:r>
            <a:r>
              <a:rPr lang="it-IT" sz="2400" b="1" dirty="0" smtClean="0"/>
              <a:t>comunque acquisite</a:t>
            </a:r>
            <a:r>
              <a:rPr lang="it-IT" sz="2400" dirty="0" smtClean="0"/>
              <a:t> consentono </a:t>
            </a:r>
            <a:r>
              <a:rPr lang="it-IT" sz="2400" dirty="0" smtClean="0"/>
              <a:t>di seguire le transizioni, i </a:t>
            </a:r>
            <a:r>
              <a:rPr lang="it-IT" sz="2400" dirty="0" smtClean="0"/>
              <a:t>cambiamenti nei </a:t>
            </a:r>
            <a:r>
              <a:rPr lang="it-IT" sz="2400" dirty="0" smtClean="0"/>
              <a:t>loro ruoli occupazionali che, per qualsiasi diploma di livello alto o basso</a:t>
            </a:r>
            <a:r>
              <a:rPr lang="it-IT" sz="2400" dirty="0" smtClean="0"/>
              <a:t>, spesso </a:t>
            </a:r>
            <a:r>
              <a:rPr lang="it-IT" sz="2400" dirty="0" smtClean="0"/>
              <a:t>portano ad un cambiamento della posizione sociale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flessibilità della carriera /2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4676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L’impianto psicologico e sociale</a:t>
            </a:r>
            <a:r>
              <a:rPr lang="it-IT" sz="2400" dirty="0" smtClean="0"/>
              <a:t> alla base dei </a:t>
            </a:r>
            <a:r>
              <a:rPr lang="it-IT" sz="2400" b="1" dirty="0" smtClean="0"/>
              <a:t>problemi di incrocio domanda offerta</a:t>
            </a:r>
            <a:r>
              <a:rPr lang="it-IT" sz="2400" dirty="0" smtClean="0"/>
              <a:t> può essere utilizzato anche </a:t>
            </a:r>
            <a:r>
              <a:rPr lang="it-IT" sz="2400" dirty="0" smtClean="0"/>
              <a:t>nell’ESL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L’impianto è</a:t>
            </a:r>
            <a:r>
              <a:rPr lang="it-IT" sz="2400" dirty="0" smtClean="0"/>
              <a:t> composto </a:t>
            </a:r>
            <a:r>
              <a:rPr lang="it-IT" sz="2400" b="1" dirty="0" smtClean="0"/>
              <a:t>dall’interessamento, dal controllo, dalla curiosità e dalla fiducia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L’esistenza delle risorse – </a:t>
            </a:r>
            <a:r>
              <a:rPr lang="it-IT" sz="2400" dirty="0" smtClean="0"/>
              <a:t>interagire a livello psicologico e sociale - sono utili per </a:t>
            </a:r>
            <a:r>
              <a:rPr lang="it-IT" sz="2400" b="1" dirty="0" smtClean="0"/>
              <a:t>un’autoregolazione forte </a:t>
            </a:r>
            <a:r>
              <a:rPr lang="it-IT" sz="2400" dirty="0" smtClean="0"/>
              <a:t>che lo studente può utilizzare per </a:t>
            </a:r>
            <a:r>
              <a:rPr lang="it-IT" sz="2400" b="1" dirty="0" smtClean="0"/>
              <a:t>problemi complessi </a:t>
            </a:r>
            <a:r>
              <a:rPr lang="it-IT" sz="2400" dirty="0" smtClean="0"/>
              <a:t>che hanno a che fare con il </a:t>
            </a:r>
            <a:r>
              <a:rPr lang="it-IT" sz="2400" b="1" dirty="0" err="1" smtClean="0"/>
              <a:t>setting</a:t>
            </a:r>
            <a:r>
              <a:rPr lang="it-IT" sz="2400" b="1" dirty="0" smtClean="0"/>
              <a:t> della sua carriera</a:t>
            </a:r>
          </a:p>
          <a:p>
            <a:endParaRPr lang="it-IT" sz="2400" dirty="0" smtClean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STUDENTE FLESSIBILE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467600" cy="4495800"/>
          </a:xfrm>
        </p:spPr>
        <p:txBody>
          <a:bodyPr>
            <a:noAutofit/>
          </a:bodyPr>
          <a:lstStyle/>
          <a:p>
            <a:r>
              <a:rPr lang="it-IT" sz="2400" dirty="0" smtClean="0"/>
              <a:t>può </a:t>
            </a:r>
            <a:r>
              <a:rPr lang="it-IT" sz="2400" dirty="0" smtClean="0"/>
              <a:t>essere definito come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interessato</a:t>
            </a:r>
            <a:r>
              <a:rPr lang="it-IT" sz="2400" dirty="0" smtClean="0"/>
              <a:t> </a:t>
            </a:r>
            <a:r>
              <a:rPr lang="it-IT" sz="2400" dirty="0" smtClean="0"/>
              <a:t>al suo </a:t>
            </a:r>
            <a:r>
              <a:rPr lang="it-IT" sz="2400" b="1" dirty="0" smtClean="0"/>
              <a:t>futuro professionale </a:t>
            </a:r>
            <a:r>
              <a:rPr lang="it-IT" sz="2400" dirty="0" smtClean="0"/>
              <a:t>(</a:t>
            </a:r>
            <a:r>
              <a:rPr lang="it-IT" sz="2400" dirty="0" err="1" smtClean="0"/>
              <a:t>concern</a:t>
            </a:r>
            <a:r>
              <a:rPr lang="it-IT" sz="2400" dirty="0" smtClean="0"/>
              <a:t>),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preparato</a:t>
            </a:r>
            <a:r>
              <a:rPr lang="it-IT" sz="2400" dirty="0" smtClean="0"/>
              <a:t> </a:t>
            </a:r>
            <a:r>
              <a:rPr lang="it-IT" sz="2400" dirty="0" smtClean="0"/>
              <a:t>nel cercare di prepararsi ad un </a:t>
            </a:r>
            <a:r>
              <a:rPr lang="it-IT" sz="2400" b="1" dirty="0" smtClean="0"/>
              <a:t>futuro professionale</a:t>
            </a:r>
            <a:r>
              <a:rPr lang="it-IT" sz="2400" dirty="0" smtClean="0"/>
              <a:t> (</a:t>
            </a:r>
            <a:r>
              <a:rPr lang="it-IT" sz="2400" dirty="0" err="1" smtClean="0"/>
              <a:t>control</a:t>
            </a:r>
            <a:r>
              <a:rPr lang="it-IT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capace </a:t>
            </a:r>
            <a:r>
              <a:rPr lang="it-IT" sz="2400" dirty="0" smtClean="0"/>
              <a:t>di dimostrare </a:t>
            </a:r>
            <a:r>
              <a:rPr lang="it-IT" sz="2400" b="1" dirty="0" smtClean="0"/>
              <a:t>curiosità</a:t>
            </a:r>
            <a:r>
              <a:rPr lang="it-IT" sz="2400" dirty="0" smtClean="0"/>
              <a:t> per una possibile </a:t>
            </a:r>
            <a:r>
              <a:rPr lang="it-IT" sz="2400" b="1" dirty="0" smtClean="0"/>
              <a:t>esplorazione di sé e degli scenari futuri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capace </a:t>
            </a:r>
            <a:r>
              <a:rPr lang="it-IT" sz="2400" dirty="0" smtClean="0"/>
              <a:t>di rafforzare la </a:t>
            </a:r>
            <a:r>
              <a:rPr lang="it-IT" sz="2400" b="1" dirty="0" smtClean="0"/>
              <a:t>fiducia p</a:t>
            </a:r>
            <a:r>
              <a:rPr lang="it-IT" sz="2400" dirty="0" smtClean="0"/>
              <a:t>er seguire le proprie </a:t>
            </a:r>
            <a:r>
              <a:rPr lang="it-IT" sz="2400" b="1" dirty="0" smtClean="0"/>
              <a:t>aspirazioni.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coscienzioso</a:t>
            </a:r>
            <a:r>
              <a:rPr lang="it-IT" sz="2400" dirty="0" smtClean="0"/>
              <a:t> (responsabile), </a:t>
            </a:r>
            <a:r>
              <a:rPr lang="it-IT" sz="2400" dirty="0" smtClean="0"/>
              <a:t>come tratto </a:t>
            </a:r>
            <a:r>
              <a:rPr lang="it-IT" sz="2400" dirty="0" smtClean="0"/>
              <a:t>personale</a:t>
            </a:r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20000" cy="685800"/>
          </a:xfrm>
        </p:spPr>
        <p:txBody>
          <a:bodyPr/>
          <a:lstStyle/>
          <a:p>
            <a:pPr algn="ctr"/>
            <a:r>
              <a:rPr lang="it-IT" b="1" dirty="0" smtClean="0"/>
              <a:t>Il nucleo centrale delle competenze/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7467600" cy="4495800"/>
          </a:xfrm>
        </p:spPr>
        <p:txBody>
          <a:bodyPr>
            <a:noAutofit/>
          </a:bodyPr>
          <a:lstStyle/>
          <a:p>
            <a:r>
              <a:rPr lang="it-IT" sz="2400" dirty="0" smtClean="0"/>
              <a:t>5 competenze: </a:t>
            </a:r>
            <a:r>
              <a:rPr lang="it-IT" sz="2400" b="1" dirty="0" smtClean="0"/>
              <a:t>autostima, self-control, prender decisioni, </a:t>
            </a:r>
            <a:r>
              <a:rPr lang="it-IT" sz="2400" b="1" dirty="0" smtClean="0"/>
              <a:t>credo </a:t>
            </a:r>
            <a:r>
              <a:rPr lang="it-IT" sz="2400" b="1" dirty="0" smtClean="0"/>
              <a:t>morale, connessione con la società </a:t>
            </a:r>
            <a:endParaRPr lang="it-IT" sz="2400" b="1" dirty="0" smtClean="0"/>
          </a:p>
          <a:p>
            <a:r>
              <a:rPr lang="it-IT" sz="2400" dirty="0" smtClean="0"/>
              <a:t>• </a:t>
            </a:r>
            <a:r>
              <a:rPr lang="it-IT" sz="2400" b="1" dirty="0" smtClean="0"/>
              <a:t>L’autostima </a:t>
            </a:r>
            <a:r>
              <a:rPr lang="it-IT" sz="2400" dirty="0" smtClean="0"/>
              <a:t>è necessaria per identificare le </a:t>
            </a:r>
            <a:r>
              <a:rPr lang="it-IT" sz="2400" b="1" dirty="0" smtClean="0"/>
              <a:t>motivazioni </a:t>
            </a:r>
            <a:r>
              <a:rPr lang="it-IT" sz="2400" dirty="0" smtClean="0"/>
              <a:t>esplicite e intrinseche per il successo a scuola, collegato al raggiungimento dell’obiettivo e all’efficacia. Una positiva autostima ha un’influenza comprovata sul successo scolastico. L’autostima emerge </a:t>
            </a:r>
            <a:r>
              <a:rPr lang="it-IT" sz="2400" b="1" dirty="0" smtClean="0"/>
              <a:t>dall’apertura al </a:t>
            </a:r>
            <a:r>
              <a:rPr lang="it-IT" sz="2400" b="1" dirty="0" smtClean="0"/>
              <a:t>sociale </a:t>
            </a:r>
            <a:r>
              <a:rPr lang="it-IT" sz="2400" dirty="0" smtClean="0"/>
              <a:t>la cui base si colloca in un rapporto solido con le </a:t>
            </a:r>
            <a:r>
              <a:rPr lang="it-IT" sz="2400" b="1" dirty="0" smtClean="0"/>
              <a:t>figure genitoriali</a:t>
            </a:r>
            <a:r>
              <a:rPr lang="it-IT" sz="2400" dirty="0" smtClean="0"/>
              <a:t>. Dall’estensione dell’autostima emerge la </a:t>
            </a:r>
            <a:r>
              <a:rPr lang="it-IT" sz="2400" b="1" dirty="0" smtClean="0"/>
              <a:t>fiducia</a:t>
            </a:r>
            <a:r>
              <a:rPr lang="it-IT" sz="2400" b="1" dirty="0" smtClean="0"/>
              <a:t>.</a:t>
            </a:r>
            <a:endParaRPr lang="it-IT" sz="2400" b="1" dirty="0" smtClean="0"/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990600"/>
            <a:ext cx="7086600" cy="5334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1</a:t>
            </a:r>
            <a:endParaRPr lang="it-IT" dirty="0" smtClean="0"/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Academic Tutor ET004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A3BDCA"/>
      </a:accent1>
      <a:accent2>
        <a:srgbClr val="99A56F"/>
      </a:accent2>
      <a:accent3>
        <a:srgbClr val="C8835E"/>
      </a:accent3>
      <a:accent4>
        <a:srgbClr val="7F8584"/>
      </a:accent4>
      <a:accent5>
        <a:srgbClr val="903455"/>
      </a:accent5>
      <a:accent6>
        <a:srgbClr val="7B929C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3983</TotalTime>
  <Words>2883</Words>
  <Application>Microsoft Office PowerPoint</Application>
  <PresentationFormat>Presentazione su schermo (4:3)</PresentationFormat>
  <Paragraphs>242</Paragraphs>
  <Slides>43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StockLayouts Academic Tutor ET004</vt:lpstr>
      <vt:lpstr> “RAGAZZI CHE ABBANDONANO PREMATURAMENTE LA SCUOLA”  EVENTO MOLTIPLICATORE REPORT </vt:lpstr>
      <vt:lpstr>EARLY SCHOOL LEAVERS</vt:lpstr>
      <vt:lpstr>Il quadro teorico</vt:lpstr>
      <vt:lpstr>Fattori demografici e di background/1</vt:lpstr>
      <vt:lpstr>EARLY SCHOOL LEAVERS</vt:lpstr>
      <vt:lpstr>La flessibilità della carriera /1 </vt:lpstr>
      <vt:lpstr>La flessibilità della carriera /2 </vt:lpstr>
      <vt:lpstr>LO STUDENTE FLESSIBILE</vt:lpstr>
      <vt:lpstr>Il nucleo centrale delle competenze/</vt:lpstr>
      <vt:lpstr>Il nucleo centrale delle competenze/ 2 </vt:lpstr>
      <vt:lpstr>Il nucleo centrale delle competenze/ 3 </vt:lpstr>
      <vt:lpstr>Senso di appartenenza  / 1</vt:lpstr>
      <vt:lpstr>Senso di appartenenza  / 2</vt:lpstr>
      <vt:lpstr>L’impegno dello studente e la precedente performance scolastica /1</vt:lpstr>
      <vt:lpstr>L’impegno dello studente e la precedente performance scolastica /2</vt:lpstr>
      <vt:lpstr>Ambiente di apprendimento orientato alla carriera/1</vt:lpstr>
      <vt:lpstr> </vt:lpstr>
      <vt:lpstr>INTERVISTE IN SEE-ME </vt:lpstr>
      <vt:lpstr>CASO ITALIA: DATI</vt:lpstr>
      <vt:lpstr>CASO ITALIA: MISURE/1</vt:lpstr>
      <vt:lpstr>CASO ITALIA: MISURE/2</vt:lpstr>
      <vt:lpstr>CASO ITALIA: MISURE/3</vt:lpstr>
      <vt:lpstr>CASO ITALIA: RACCOMANDAZIONI</vt:lpstr>
      <vt:lpstr>CASO OLANDA: DATI</vt:lpstr>
      <vt:lpstr>CASO OLANDA: MISURE/1</vt:lpstr>
      <vt:lpstr>CASO OLANDA: MISURE/2</vt:lpstr>
      <vt:lpstr>CASO OLANDA: MISURE/3</vt:lpstr>
      <vt:lpstr>CASO OLANDA: RACCOMANDAZIONI /1</vt:lpstr>
      <vt:lpstr>CASO OLANDA: RACCOMANDAZIONI /2</vt:lpstr>
      <vt:lpstr>CASO POLONIA: DATI</vt:lpstr>
      <vt:lpstr>CASO POLONIA: MISURE/1</vt:lpstr>
      <vt:lpstr>CASO POLONIA: MISURE/2</vt:lpstr>
      <vt:lpstr>CASO POLONIA: MISURE/3</vt:lpstr>
      <vt:lpstr>CASO POLONIA: RACCOMANDAZIONI</vt:lpstr>
      <vt:lpstr>CASO SPAGNA : DATI</vt:lpstr>
      <vt:lpstr>CASO SPAGNA : MISURE/1</vt:lpstr>
      <vt:lpstr>CASO SPAGNA : MISURE/2</vt:lpstr>
      <vt:lpstr>CASO SPAGNA : RACCOMANDAZIONI </vt:lpstr>
      <vt:lpstr>CASO SVEZIA: DATI</vt:lpstr>
      <vt:lpstr>CASO SVEZIA: MISURE</vt:lpstr>
      <vt:lpstr>CASO SVEZIA: RACCOMANDAZIONI / 1</vt:lpstr>
      <vt:lpstr>CASO SVEZIA: RACCOMANDAZIONI / 2 </vt:lpstr>
      <vt:lpstr>Diapositiva 43</vt:lpstr>
    </vt:vector>
  </TitlesOfParts>
  <Company>StockLayouts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simo</cp:lastModifiedBy>
  <cp:revision>340</cp:revision>
  <dcterms:created xsi:type="dcterms:W3CDTF">2010-07-09T22:21:36Z</dcterms:created>
  <dcterms:modified xsi:type="dcterms:W3CDTF">2016-04-12T11:22:34Z</dcterms:modified>
</cp:coreProperties>
</file>