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7" r:id="rId4"/>
    <p:sldId id="268" r:id="rId5"/>
    <p:sldId id="261" r:id="rId6"/>
    <p:sldId id="262" r:id="rId7"/>
    <p:sldId id="269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1D961-A1A0-DA40-B85D-88A8EA81AB87}" type="datetimeFigureOut">
              <a:rPr kumimoji="1" lang="zh-CN" altLang="en-US" smtClean="0"/>
              <a:t>2018/1/22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42154-2AD5-4144-860E-5C6100C78C9B}" type="slidenum">
              <a:rPr kumimoji="1" lang="zh-CN" altLang="en-US" smtClean="0"/>
              <a:t>‹N›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395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中國古代最偉大的發明，并不是火藥、指南針、活字印刷和指南針，而且從我們小時候就一直伴隨著我們。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最近有報道稱，英國正積極向中國引進數學教學經驗，其中最重要的一環就是試圖將中國傳統的“九九乘法表”引進英國。據英國全國算術協會負責人說，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78%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的英國成年人的數學水平低于初中考試的及格標準，甚至有人認為，英國人一旦離開計算器，則連簡單的乘除法都沒法做出來。 事實上，不僅僅是英國人數學不好，德國、法國等許多歐洲國家都沒有如此系統的初級運算法則。究其原因，乃是中國漢語發音和構詞的先天優勢，造成了中國人在數學基礎教育上的領先。而且，語法、發音以及早期數字表達方式的不同（例如羅馬數字），造成歐洲人數學思維方式與東方人截然不同。以法語為例，數字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的念法相當于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60+11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，數字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的念法相當于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4X20+10+9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，導致基礎的數學計算變得異常復雜。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不過，即使引進“九九乘法表”，在英國也可能水土不服。以“三七二十一”為例，中文發音有節奏且易記，而英文“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seven twenty-one”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就顯得頗為繞口。不過，英國教育部門也頗有決心，即使存在這種困難，也希望能夠在英國小學推廣“九九乘法表”，從而扭轉長期不利的局面。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九九乘法歌訣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早在中國春秋戰國就已經出現。在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荀子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管子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淮南子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戰國策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等書中就能找到“三九二十七”、“六八四十八”、“四八三十二”、“六六三十六”等句子。兩千多年來，中國人從小就開始背誦的“九九歌”，在常人看來并不值得重視，人們還常常把“心思多”比喻成“小九九”。然而從歷史角度看，甚至放眼未來，中國古人發明“九九乘法表”的歷史意義，很可能比四大發明更加偉大！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實際上直到十三世紀，中國的九九乘法口訣才傳入歐洲，而且還是大學級別的學術部門才能學到。在此之前，歐洲人的乘法和除法極為繁瑣困難，熟練掌握者皆可稱為大師，而在中國不過是未成年人的技能。</a:t>
            </a: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即使展望未來，“九九乘法表”也永遠不會過時。在兩千年潛移默化中，這一偉大發明賦予幾乎全體中國人出色的基礎計算能力，令中國人在世界范圍內具有了先天的優勢。尤其漢語這種世界先進的語言，與數學的完美結合，令世界上多數語言幾乎無法有趕超的機會。中國漢語的這種領先優勢很可能會繼續上千年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相比之下，長期宣傳的中國“四大發明”影響力就已遠遠不及了，甚至進入現代就已經大多被淘汰。黑火藥早已經退出戰爭，造紙術正在被電子產品大量淘汰，活字印刷術已基本被激光雕版取代，指南針在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GPS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等技術面前已變成無足輕重。而“九九乘法口訣”，卻完全能夠繼續傳承幾千年上萬年，成為未來人類文明中依然不可缺少的一環。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412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举例说明：处理同一个应用题，一般中国数学都要求几种解答方案。此处提一句</a:t>
            </a:r>
            <a:r>
              <a:rPr kumimoji="1" lang="en-US" altLang="zh-CN" dirty="0" smtClean="0"/>
              <a:t>6+8</a:t>
            </a:r>
            <a:r>
              <a:rPr kumimoji="1" lang="zh-CN" altLang="en-US" dirty="0" smtClean="0"/>
              <a:t>的不同做法，之后会详谈。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692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从别的学校转来的同学明显跟不上我们的进度，从我们学校转走的同学运算能力远远好于其他同学。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307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中国基础数学教育</a:t>
            </a:r>
            <a:r>
              <a:rPr kumimoji="1" lang="it-IT" altLang="zh-CN" dirty="0" smtClean="0"/>
              <a:t/>
            </a:r>
            <a:br>
              <a:rPr kumimoji="1" lang="it-IT" altLang="zh-CN" dirty="0" smtClean="0"/>
            </a:br>
            <a:r>
              <a:rPr lang="it-IT" altLang="zh-CN" sz="2400" dirty="0">
                <a:effectLst/>
              </a:rPr>
              <a:t>DIDATTICA DELLA MATEMATICA BASE IN </a:t>
            </a:r>
            <a:r>
              <a:rPr lang="it-IT" altLang="zh-CN" sz="2400" dirty="0" smtClean="0">
                <a:effectLst/>
              </a:rPr>
              <a:t>CINA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简介中国基础数学教育与中意数学教育对比</a:t>
            </a:r>
            <a:endParaRPr kumimoji="1" lang="it-IT" altLang="zh-CN" dirty="0" smtClean="0"/>
          </a:p>
          <a:p>
            <a:r>
              <a:rPr lang="it-IT" altLang="zh-CN" dirty="0">
                <a:effectLst/>
              </a:rPr>
              <a:t>Confronto con la Didattica della Matematica Italo Cinese</a:t>
            </a: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39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3" y="107577"/>
            <a:ext cx="7165379" cy="1175870"/>
          </a:xfrm>
        </p:spPr>
        <p:txBody>
          <a:bodyPr/>
          <a:lstStyle/>
          <a:p>
            <a:r>
              <a:rPr kumimoji="1" lang="zh-CN" altLang="en-US" sz="2800" dirty="0" smtClean="0"/>
              <a:t>一、中国小学数学的各年级教学重点</a:t>
            </a:r>
            <a:r>
              <a:rPr kumimoji="1" lang="it-IT" altLang="zh-CN" sz="2800" dirty="0" smtClean="0"/>
              <a:t/>
            </a:r>
            <a:br>
              <a:rPr kumimoji="1" lang="it-IT" altLang="zh-CN" sz="2800" dirty="0" smtClean="0"/>
            </a:br>
            <a:r>
              <a:rPr lang="it-IT" altLang="zh-CN" sz="1800" dirty="0">
                <a:effectLst/>
              </a:rPr>
              <a:t>PUNTI CHIAVE NELLA DIDATTICA DELLE DIVERSE CLASSI DELLA SCUOLA PRIMARIA CINESE</a:t>
            </a:r>
            <a:r>
              <a:rPr lang="zh-CN" altLang="zh-CN" sz="1800" dirty="0">
                <a:effectLst/>
              </a:rPr>
              <a:t/>
            </a:r>
            <a:br>
              <a:rPr lang="zh-CN" altLang="zh-CN" sz="1800" dirty="0">
                <a:effectLst/>
              </a:rPr>
            </a:br>
            <a:endParaRPr kumimoji="1"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161858"/>
            <a:ext cx="7786916" cy="5696142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dirty="0" smtClean="0">
                <a:effectLst/>
              </a:rPr>
              <a:t>    </a:t>
            </a:r>
            <a:r>
              <a:rPr lang="zh-CN" altLang="zh-CN" dirty="0" smtClean="0">
                <a:effectLst/>
              </a:rPr>
              <a:t>小学</a:t>
            </a:r>
            <a:r>
              <a:rPr lang="zh-CN" altLang="zh-CN" dirty="0">
                <a:effectLst/>
              </a:rPr>
              <a:t>一年级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九九乘法口诀表。学会基础加减乘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Prima: tabelline. Si studiano addizione, sottrazione e moltiplicazione base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小学二年级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完善乘法口诀表，学会除混合运算，基础几何图形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Seconda: si completano le tabelline. Si studiano operazioni miste, disegni base di geometria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小学三年级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学会乘法交换律，几何面积周长等，时间量及单位。路程计算，分配律，分数小数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Terza: moltiplicazioni, </a:t>
            </a:r>
            <a:r>
              <a:rPr lang="it-IT" altLang="zh-CN" dirty="0" err="1">
                <a:effectLst/>
              </a:rPr>
              <a:t>proprieta’</a:t>
            </a:r>
            <a:r>
              <a:rPr lang="it-IT" altLang="zh-CN" dirty="0">
                <a:effectLst/>
              </a:rPr>
              <a:t> commutativa della moltiplicazione, geometria, circonferenza, misure e </a:t>
            </a:r>
            <a:r>
              <a:rPr lang="it-IT" altLang="zh-CN" dirty="0" err="1">
                <a:effectLst/>
              </a:rPr>
              <a:t>unita’</a:t>
            </a:r>
            <a:r>
              <a:rPr lang="it-IT" altLang="zh-CN" dirty="0">
                <a:effectLst/>
              </a:rPr>
              <a:t> di tempo, calcolo delle distanze, </a:t>
            </a:r>
            <a:r>
              <a:rPr lang="it-IT" altLang="zh-CN" dirty="0" err="1">
                <a:effectLst/>
              </a:rPr>
              <a:t>proprieta’</a:t>
            </a:r>
            <a:r>
              <a:rPr lang="it-IT" altLang="zh-CN" dirty="0">
                <a:effectLst/>
              </a:rPr>
              <a:t> distributiva; frazioni e numeri decimali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小学四年级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线角自然数整数，素因数梯形对称，分数小数计算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Quarta: linee e angoli, numeri naturali e interi, scomposizione in fattori, calcolo di fazioni e decimali, simmetria del trapezio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小学五年级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分数小数乘除法，代数方程及平均，比较大小变换，图形面积体积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Quinta: moltiplicazioni e divisioni con frazioni e numeri decimali, equazioni algebriche e percentuali, paragoni tra maggiore e minore, disegni di dimensioni e </a:t>
            </a:r>
            <a:r>
              <a:rPr lang="it-IT" altLang="zh-CN" dirty="0" smtClean="0">
                <a:effectLst/>
              </a:rPr>
              <a:t>volumi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小学六年级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比例百分比概率，圆扇圆柱及圆锥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Sesta: proporzioni, percentuali e </a:t>
            </a:r>
            <a:r>
              <a:rPr lang="it-IT" altLang="zh-CN" dirty="0" err="1">
                <a:effectLst/>
              </a:rPr>
              <a:t>probabilita’</a:t>
            </a:r>
            <a:r>
              <a:rPr lang="it-IT" altLang="zh-CN" dirty="0">
                <a:effectLst/>
              </a:rPr>
              <a:t>, segmento/settore circolare, volumi del cerchio (cono e cilindro)</a:t>
            </a:r>
            <a:endParaRPr lang="zh-CN" altLang="zh-CN" dirty="0">
              <a:effectLst/>
            </a:endParaRPr>
          </a:p>
          <a:p>
            <a:pPr marL="0" indent="0">
              <a:buNone/>
            </a:pP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46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3200" dirty="0" smtClean="0"/>
              <a:t>中意国际学校数学各年级教学重点</a:t>
            </a:r>
            <a:r>
              <a:rPr kumimoji="1" lang="it-IT" altLang="zh-CN" sz="3200" dirty="0" smtClean="0"/>
              <a:t/>
            </a:r>
            <a:br>
              <a:rPr kumimoji="1" lang="it-IT" altLang="zh-CN" sz="3200" dirty="0" smtClean="0"/>
            </a:br>
            <a:r>
              <a:rPr lang="it-IT" altLang="zh-CN" sz="2000" dirty="0">
                <a:effectLst/>
              </a:rPr>
              <a:t>PUNTI CHIAVE NELLA DIDATTICA DELLE DIVERSE CLASSI DELLA SCUOLA </a:t>
            </a:r>
            <a:r>
              <a:rPr lang="it-IT" altLang="zh-CN" sz="2000" dirty="0" smtClean="0">
                <a:effectLst/>
              </a:rPr>
              <a:t>INTERNAZIONALE</a:t>
            </a:r>
            <a:r>
              <a:rPr lang="zh-CN" altLang="en-US" sz="2000" dirty="0" smtClean="0">
                <a:effectLst/>
              </a:rPr>
              <a:t> </a:t>
            </a:r>
            <a:r>
              <a:rPr lang="it-IT" altLang="zh-CN" sz="2000" dirty="0" smtClean="0">
                <a:effectLst/>
              </a:rPr>
              <a:t>ITALO</a:t>
            </a:r>
            <a:r>
              <a:rPr lang="zh-CN" altLang="en-US" sz="2000" dirty="0" smtClean="0">
                <a:effectLst/>
              </a:rPr>
              <a:t> </a:t>
            </a:r>
            <a:r>
              <a:rPr lang="it-IT" altLang="zh-CN" sz="2000" dirty="0" smtClean="0">
                <a:effectLst/>
              </a:rPr>
              <a:t>CINESE</a:t>
            </a:r>
            <a:r>
              <a:rPr lang="zh-CN" altLang="zh-CN" sz="2000" dirty="0">
                <a:effectLst/>
              </a:rPr>
              <a:t/>
            </a:r>
            <a:br>
              <a:rPr lang="zh-CN" altLang="zh-CN" sz="2000" dirty="0">
                <a:effectLst/>
              </a:rPr>
            </a:br>
            <a:endParaRPr kumimoji="1"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337487"/>
            <a:ext cx="7813939" cy="5520513"/>
          </a:xfrm>
        </p:spPr>
        <p:txBody>
          <a:bodyPr>
            <a:normAutofit fontScale="47500" lnSpcReduction="20000"/>
          </a:bodyPr>
          <a:lstStyle/>
          <a:p>
            <a:r>
              <a:rPr kumimoji="1" lang="zh-CN" altLang="en-US" sz="2900" dirty="0" smtClean="0"/>
              <a:t>一年级，</a:t>
            </a:r>
            <a:r>
              <a:rPr kumimoji="1" lang="en-US" altLang="zh-CN" sz="2900" dirty="0" smtClean="0"/>
              <a:t>100</a:t>
            </a:r>
            <a:r>
              <a:rPr kumimoji="1" lang="zh-CN" altLang="en-US" sz="2900" dirty="0" smtClean="0"/>
              <a:t>以内加减法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Prima elementare: addizioni e sottrazioni con 100 </a:t>
            </a:r>
            <a:r>
              <a:rPr lang="it-IT" altLang="zh-CN" sz="2900" dirty="0" smtClean="0">
                <a:effectLst/>
              </a:rPr>
              <a:t>numeri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二年级，九九乘法表、千位以内加减法、二位数乘除法、加减法的交换律与结合律、加减法口算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Seconda elementare: tabelline, addizioni e sottrazioni con 1000 numeri, moltiplicazioni e divisioni a due cifre, </a:t>
            </a:r>
            <a:r>
              <a:rPr lang="it-IT" altLang="zh-CN" sz="2900" dirty="0" err="1">
                <a:effectLst/>
              </a:rPr>
              <a:t>proprieta’</a:t>
            </a:r>
            <a:r>
              <a:rPr lang="it-IT" altLang="zh-CN" sz="2900" dirty="0">
                <a:effectLst/>
              </a:rPr>
              <a:t> commutativa e associativa, calcolo mentale di addizioni e </a:t>
            </a:r>
            <a:r>
              <a:rPr lang="it-IT" altLang="zh-CN" sz="2900" dirty="0" smtClean="0">
                <a:effectLst/>
              </a:rPr>
              <a:t>sottrazioni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三年级，多位数乘除法、小数的初步认识、分数的初步认识、乘除法的交换律与结合律、乘除法口算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Terza elementare: addizioni e sottrazioni con </a:t>
            </a:r>
            <a:r>
              <a:rPr lang="it-IT" altLang="zh-CN" sz="2900" dirty="0" err="1">
                <a:effectLst/>
              </a:rPr>
              <a:t>piu’</a:t>
            </a:r>
            <a:r>
              <a:rPr lang="it-IT" altLang="zh-CN" sz="2900" dirty="0">
                <a:effectLst/>
              </a:rPr>
              <a:t> numeri, conoscenza preliminare dei decimali e delle frazioni, </a:t>
            </a:r>
            <a:r>
              <a:rPr lang="it-IT" altLang="zh-CN" sz="2900" dirty="0" err="1">
                <a:effectLst/>
              </a:rPr>
              <a:t>proprieta’</a:t>
            </a:r>
            <a:r>
              <a:rPr lang="it-IT" altLang="zh-CN" sz="2900" dirty="0">
                <a:effectLst/>
              </a:rPr>
              <a:t> commutativa e associativa, calcolo mentale di moltiplicazioni e </a:t>
            </a:r>
            <a:r>
              <a:rPr lang="it-IT" altLang="zh-CN" sz="2900" dirty="0" smtClean="0">
                <a:effectLst/>
              </a:rPr>
              <a:t>divisioni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四年级，小数的计算、四则混合运算初步认识、平均数、速度问题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Quarta elementare elementare: calcolo decimale, conoscenza preliminare delle operazioni miste (addizione, sottrazione, moltiplicazione e divisione), percentuali, problemi da fare in </a:t>
            </a:r>
            <a:r>
              <a:rPr lang="it-IT" altLang="zh-CN" sz="2900" dirty="0" err="1">
                <a:effectLst/>
              </a:rPr>
              <a:t>velocita</a:t>
            </a:r>
            <a:r>
              <a:rPr lang="it-IT" altLang="zh-CN" sz="2900" dirty="0" err="1" smtClean="0">
                <a:effectLst/>
              </a:rPr>
              <a:t>’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五年级，四则混合运算、通分约分、分数的计算、应用题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Quinta elementare: operazioni miste (addizione, sottrazione, moltiplicazione e divisione), scomposizione in fattori, minimo comune multiplo e massimo comune divisore, semplificazione delle frazioni, calcolo decimale, </a:t>
            </a:r>
            <a:r>
              <a:rPr lang="it-IT" altLang="zh-CN" sz="2900" dirty="0" smtClean="0">
                <a:effectLst/>
              </a:rPr>
              <a:t>problemi</a:t>
            </a:r>
            <a:endParaRPr kumimoji="1" lang="it-IT" altLang="zh-CN" sz="2900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18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4000" dirty="0" smtClean="0"/>
              <a:t>具体教学中的一些方法</a:t>
            </a:r>
            <a:r>
              <a:rPr kumimoji="1" lang="it-IT" altLang="zh-CN" sz="4000" dirty="0" smtClean="0"/>
              <a:t/>
            </a:r>
            <a:br>
              <a:rPr kumimoji="1" lang="it-IT" altLang="zh-CN" sz="4000" dirty="0" smtClean="0"/>
            </a:br>
            <a:r>
              <a:rPr lang="it-IT" altLang="zh-CN" sz="4000" dirty="0">
                <a:effectLst/>
              </a:rPr>
              <a:t>Alcuni problemi nella didattica</a:t>
            </a:r>
            <a:r>
              <a:rPr lang="zh-CN" altLang="zh-CN" sz="4000" dirty="0">
                <a:effectLst/>
              </a:rPr>
              <a:t/>
            </a:r>
            <a:br>
              <a:rPr lang="zh-CN" altLang="zh-CN" sz="4000" dirty="0">
                <a:effectLst/>
              </a:rPr>
            </a:b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378017"/>
            <a:ext cx="7581901" cy="5309419"/>
          </a:xfrm>
        </p:spPr>
        <p:txBody>
          <a:bodyPr>
            <a:normAutofit fontScale="70000" lnSpcReduction="20000"/>
          </a:bodyPr>
          <a:lstStyle/>
          <a:p>
            <a:r>
              <a:rPr kumimoji="1" lang="zh-CN" altLang="en-US" dirty="0" smtClean="0"/>
              <a:t>加减法的分裂组合来学习和了解加减法的含义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Scomposizione e ricombinazione dei numeri nella addizione e sottrazione per conoscere il significato della addizione e </a:t>
            </a:r>
            <a:r>
              <a:rPr lang="it-IT" altLang="zh-CN" dirty="0" smtClean="0">
                <a:effectLst/>
              </a:rPr>
              <a:t>sottrazione</a:t>
            </a:r>
            <a:endParaRPr kumimoji="1" lang="en-US" altLang="zh-CN" dirty="0" smtClean="0"/>
          </a:p>
          <a:p>
            <a:r>
              <a:rPr kumimoji="1" lang="zh-CN" altLang="en-US" dirty="0"/>
              <a:t>凑</a:t>
            </a:r>
            <a:r>
              <a:rPr kumimoji="1" lang="zh-CN" altLang="en-US" dirty="0" smtClean="0"/>
              <a:t>十法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“Metodo Tondo”: combinazione di numeri interi per raggiungere la cifra tonda (10, 100...), che </a:t>
            </a:r>
            <a:r>
              <a:rPr lang="it-IT" altLang="zh-CN" dirty="0" err="1">
                <a:effectLst/>
              </a:rPr>
              <a:t>e’</a:t>
            </a:r>
            <a:r>
              <a:rPr lang="it-IT" altLang="zh-CN" dirty="0">
                <a:effectLst/>
              </a:rPr>
              <a:t> alla base del calcolo mentale veloce della matematica </a:t>
            </a:r>
            <a:r>
              <a:rPr lang="it-IT" altLang="zh-CN" dirty="0" smtClean="0">
                <a:effectLst/>
              </a:rPr>
              <a:t>cinese</a:t>
            </a:r>
            <a:endParaRPr kumimoji="1" lang="en-US" altLang="zh-CN" dirty="0" smtClean="0"/>
          </a:p>
          <a:p>
            <a:r>
              <a:rPr kumimoji="1" lang="zh-CN" altLang="en-US" dirty="0" smtClean="0"/>
              <a:t>简便算法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“Metodo semplice” per calcoli in cui si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applicare i vantaggi del “Metodo Tondo” e altre tecniche di semplificazione in fattori per il calcolo </a:t>
            </a:r>
            <a:r>
              <a:rPr lang="it-IT" altLang="zh-CN" dirty="0" smtClean="0">
                <a:effectLst/>
              </a:rPr>
              <a:t>rapido</a:t>
            </a:r>
            <a:endParaRPr kumimoji="1" lang="en-US" altLang="zh-CN" dirty="0" smtClean="0"/>
          </a:p>
          <a:p>
            <a:r>
              <a:rPr kumimoji="1" lang="zh-CN" altLang="en-US" dirty="0" smtClean="0"/>
              <a:t>乘除法的竖式的不同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Differenze tra il metodo italiano in colonna nella moltiplicazione e divisione e le rappresentazioni grafiche del metodo </a:t>
            </a:r>
            <a:r>
              <a:rPr lang="it-IT" altLang="zh-CN" dirty="0" smtClean="0">
                <a:effectLst/>
              </a:rPr>
              <a:t>cinese</a:t>
            </a:r>
            <a:endParaRPr kumimoji="1" lang="en-US" altLang="zh-CN" dirty="0" smtClean="0"/>
          </a:p>
          <a:p>
            <a:r>
              <a:rPr kumimoji="1" lang="zh-CN" altLang="en-US" dirty="0" smtClean="0"/>
              <a:t>九九乘法表</a:t>
            </a:r>
            <a:endParaRPr kumimoji="1" lang="it-IT" altLang="zh-CN" dirty="0" smtClean="0"/>
          </a:p>
          <a:p>
            <a:pPr marL="0" indent="0">
              <a:buNone/>
            </a:pPr>
            <a:r>
              <a:rPr lang="it-IT" altLang="zh-CN" dirty="0">
                <a:effectLst/>
              </a:rPr>
              <a:t>Tabelline 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52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九九乘法表</a:t>
            </a:r>
            <a:r>
              <a:rPr kumimoji="1" lang="it-IT" altLang="zh-CN" dirty="0" smtClean="0"/>
              <a:t/>
            </a:r>
            <a:br>
              <a:rPr kumimoji="1" lang="it-IT" altLang="zh-CN" dirty="0" smtClean="0"/>
            </a:br>
            <a:r>
              <a:rPr lang="it-IT" altLang="zh-CN" dirty="0">
                <a:effectLst/>
              </a:rPr>
              <a:t>Tabelline </a:t>
            </a:r>
            <a:endParaRPr kumimoji="1" lang="zh-CN" altLang="en-US" dirty="0"/>
          </a:p>
        </p:txBody>
      </p:sp>
      <p:pic>
        <p:nvPicPr>
          <p:cNvPr id="4" name="内容占位符 3" descr="view-2.jpe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50" b="-20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79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2" y="783075"/>
            <a:ext cx="7581901" cy="1653988"/>
          </a:xfrm>
        </p:spPr>
        <p:txBody>
          <a:bodyPr/>
          <a:lstStyle/>
          <a:p>
            <a:r>
              <a:rPr kumimoji="1" lang="zh-CN" altLang="en-US" sz="4400" dirty="0" smtClean="0"/>
              <a:t>二、数学对于思维的培养</a:t>
            </a:r>
            <a:r>
              <a:rPr kumimoji="1" lang="it-IT" altLang="zh-CN" sz="4400" dirty="0" smtClean="0"/>
              <a:t/>
            </a:r>
            <a:br>
              <a:rPr kumimoji="1" lang="it-IT" altLang="zh-CN" sz="4400" dirty="0" smtClean="0"/>
            </a:br>
            <a:r>
              <a:rPr lang="it-IT" altLang="zh-CN" sz="4400" dirty="0">
                <a:effectLst/>
              </a:rPr>
              <a:t>FORMAZIONE DEL PENSIERO LOGICO MATEMATICO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kumimoji="1" lang="zh-CN" altLang="en-US" dirty="0"/>
          </a:p>
        </p:txBody>
      </p:sp>
      <p:pic>
        <p:nvPicPr>
          <p:cNvPr id="4" name="内容占位符 3" descr="c899187e8dca4f648d8c84fa44631a41_th.gif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" r="415"/>
          <a:stretch>
            <a:fillRect/>
          </a:stretch>
        </p:blipFill>
        <p:spPr>
          <a:xfrm>
            <a:off x="239862" y="2729015"/>
            <a:ext cx="4326872" cy="2256164"/>
          </a:xfrm>
        </p:spPr>
      </p:pic>
      <p:pic>
        <p:nvPicPr>
          <p:cNvPr id="5" name="图片 4" descr="f86a16595237454aadb06401b660b3ab_th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34" y="2729015"/>
            <a:ext cx="4326962" cy="22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2" y="-419312"/>
            <a:ext cx="7581901" cy="1653988"/>
          </a:xfrm>
        </p:spPr>
        <p:txBody>
          <a:bodyPr/>
          <a:lstStyle/>
          <a:p>
            <a:r>
              <a:rPr kumimoji="1" lang="zh-CN" altLang="it-IT" sz="4800" dirty="0" smtClean="0"/>
              <a:t>三</a:t>
            </a:r>
            <a:r>
              <a:rPr kumimoji="1" lang="zh-CN" altLang="en-US" sz="4800" dirty="0" smtClean="0"/>
              <a:t>、取长补短、互相学习</a:t>
            </a: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945697"/>
            <a:ext cx="7581901" cy="5768759"/>
          </a:xfrm>
        </p:spPr>
        <p:txBody>
          <a:bodyPr>
            <a:normAutofit fontScale="92500" lnSpcReduction="20000"/>
          </a:bodyPr>
          <a:lstStyle/>
          <a:p>
            <a:r>
              <a:rPr kumimoji="1" lang="zh-CN" altLang="en-US" dirty="0" smtClean="0"/>
              <a:t>意大利的数学教学培养了学生的严谨的思维方式、中国的数学教学培养了学生的多样化思考及变通的能力。只有严谨而没有变通就会越来越呆板、只有变通而没有严谨就会变得越来越投机取巧。所以我们应该将两者的长处结合起来，互相学习对方教学中的优势，这样才能更好的培养出更加优秀的人才。</a:t>
            </a:r>
            <a:endParaRPr kumimoji="1" lang="it-IT" altLang="zh-CN" dirty="0" smtClean="0"/>
          </a:p>
          <a:p>
            <a:r>
              <a:rPr lang="it-IT" altLang="zh-CN" dirty="0">
                <a:effectLst/>
              </a:rPr>
              <a:t>La matematica italiana invita gli studenti italiani a un pensiero preciso e corretto, mentre quella cinese forma negli studenti la </a:t>
            </a:r>
            <a:r>
              <a:rPr lang="it-IT" altLang="zh-CN" dirty="0" err="1">
                <a:effectLst/>
              </a:rPr>
              <a:t>capacita’</a:t>
            </a:r>
            <a:r>
              <a:rPr lang="it-IT" altLang="zh-CN" dirty="0">
                <a:effectLst/>
              </a:rPr>
              <a:t> di riflettere, variare, combinare in modo diverso i numeri. La correttezza italiana senza </a:t>
            </a:r>
            <a:r>
              <a:rPr lang="it-IT" altLang="zh-CN" dirty="0" err="1">
                <a:effectLst/>
              </a:rPr>
              <a:t>l’abilita’</a:t>
            </a:r>
            <a:r>
              <a:rPr lang="it-IT" altLang="zh-CN" dirty="0">
                <a:effectLst/>
              </a:rPr>
              <a:t> di spaziare nelle variazioni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risultare in eccessiva </a:t>
            </a:r>
            <a:r>
              <a:rPr lang="it-IT" altLang="zh-CN" dirty="0" err="1">
                <a:effectLst/>
              </a:rPr>
              <a:t>rigidita’</a:t>
            </a:r>
            <a:r>
              <a:rPr lang="it-IT" altLang="zh-CN" dirty="0">
                <a:effectLst/>
              </a:rPr>
              <a:t> e </a:t>
            </a:r>
            <a:r>
              <a:rPr lang="it-IT" altLang="zh-CN" dirty="0" err="1">
                <a:effectLst/>
              </a:rPr>
              <a:t>fissita’</a:t>
            </a:r>
            <a:r>
              <a:rPr lang="it-IT" altLang="zh-CN" dirty="0">
                <a:effectLst/>
              </a:rPr>
              <a:t>, </a:t>
            </a:r>
            <a:r>
              <a:rPr lang="it-IT" altLang="zh-CN" dirty="0" err="1">
                <a:effectLst/>
              </a:rPr>
              <a:t>nonche</a:t>
            </a:r>
            <a:r>
              <a:rPr lang="it-IT" altLang="zh-CN" dirty="0">
                <a:effectLst/>
              </a:rPr>
              <a:t>’ lentezza; allo stesso tempo il variare senza correttezza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sfociare nella pura speculazione. Noi dobbiamo unire entrambi i vantaggi e studiare i punti forti di entrambi i metodi: in questo modo potremo formare persone di talento. Nella SIIC noi non insegniamo solo il metodo cinese, ma utilizziamo il meglio del metodo italiano per una nuova, completa didattica. Questo </a:t>
            </a:r>
            <a:r>
              <a:rPr lang="it-IT" altLang="zh-CN" dirty="0" err="1">
                <a:effectLst/>
              </a:rPr>
              <a:t>e’</a:t>
            </a:r>
            <a:r>
              <a:rPr lang="it-IT" altLang="zh-CN" dirty="0">
                <a:effectLst/>
              </a:rPr>
              <a:t> uno dei punti forti della didattica della SIIC.</a:t>
            </a: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2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2800" dirty="0" smtClean="0"/>
              <a:t>四、通过实际例子对比中意教学方法的效果</a:t>
            </a:r>
            <a:r>
              <a:rPr kumimoji="1" lang="it-IT" altLang="zh-CN" sz="2800" dirty="0" smtClean="0"/>
              <a:t/>
            </a:r>
            <a:br>
              <a:rPr kumimoji="1" lang="it-IT" altLang="zh-CN" sz="2800" dirty="0" smtClean="0"/>
            </a:br>
            <a:r>
              <a:rPr lang="it-IT" altLang="zh-CN" sz="2800" dirty="0">
                <a:effectLst/>
              </a:rPr>
              <a:t>ESEMPI PER CONFRONTARE I RISULTATI DEI DUE METODI: QUELLO ITALIANO E QUELLO CINESE</a:t>
            </a:r>
            <a:r>
              <a:rPr lang="zh-CN" altLang="zh-CN" sz="2800" dirty="0">
                <a:effectLst/>
              </a:rPr>
              <a:t> </a:t>
            </a:r>
            <a:endParaRPr kumimoji="1" lang="zh-CN" altLang="en-US" sz="2800" dirty="0"/>
          </a:p>
        </p:txBody>
      </p:sp>
      <p:pic>
        <p:nvPicPr>
          <p:cNvPr id="8" name="图片 7" descr="tooopen_sy_122767094112.jpg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1931926"/>
            <a:ext cx="7438752" cy="445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轨道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轨道.thmx</Template>
  <TotalTime>333</TotalTime>
  <Words>1947</Words>
  <Application>Microsoft Office PowerPoint</Application>
  <PresentationFormat>Presentazione su schermo (4:3)</PresentationFormat>
  <Paragraphs>61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轨道</vt:lpstr>
      <vt:lpstr>中国基础数学教育 DIDATTICA DELLA MATEMATICA BASE IN CINA</vt:lpstr>
      <vt:lpstr>一、中国小学数学的各年级教学重点 PUNTI CHIAVE NELLA DIDATTICA DELLE DIVERSE CLASSI DELLA SCUOLA PRIMARIA CINESE </vt:lpstr>
      <vt:lpstr>中意国际学校数学各年级教学重点 PUNTI CHIAVE NELLA DIDATTICA DELLE DIVERSE CLASSI DELLA SCUOLA INTERNAZIONALE ITALO CINESE </vt:lpstr>
      <vt:lpstr>具体教学中的一些方法 Alcuni problemi nella didattica </vt:lpstr>
      <vt:lpstr>九九乘法表 Tabelline </vt:lpstr>
      <vt:lpstr>二、数学对于思维的培养 FORMAZIONE DEL PENSIERO LOGICO MATEMATICO </vt:lpstr>
      <vt:lpstr>三、取长补短、互相学习</vt:lpstr>
      <vt:lpstr>四、通过实际例子对比中意教学方法的效果 ESEMPI PER CONFRONTARE I RISULTATI DEI DUE METODI: QUELLO ITALIANO E QUELLO CINESE </vt:lpstr>
    </vt:vector>
  </TitlesOfParts>
  <Company>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中国基础数学教育</dc:title>
  <dc:creator>kun ju</dc:creator>
  <cp:lastModifiedBy>Administrator</cp:lastModifiedBy>
  <cp:revision>13</cp:revision>
  <dcterms:created xsi:type="dcterms:W3CDTF">2018-01-06T20:29:46Z</dcterms:created>
  <dcterms:modified xsi:type="dcterms:W3CDTF">2018-01-22T14:21:06Z</dcterms:modified>
</cp:coreProperties>
</file>