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E51-3C44-4E00-A50D-9C061FC4D059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F3AE-7F6D-4060-A230-C4245B3D4C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58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E51-3C44-4E00-A50D-9C061FC4D059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F3AE-7F6D-4060-A230-C4245B3D4C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67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E51-3C44-4E00-A50D-9C061FC4D059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F3AE-7F6D-4060-A230-C4245B3D4C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28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E51-3C44-4E00-A50D-9C061FC4D059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F3AE-7F6D-4060-A230-C4245B3D4C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51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E51-3C44-4E00-A50D-9C061FC4D059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F3AE-7F6D-4060-A230-C4245B3D4C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320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E51-3C44-4E00-A50D-9C061FC4D059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F3AE-7F6D-4060-A230-C4245B3D4C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35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E51-3C44-4E00-A50D-9C061FC4D059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F3AE-7F6D-4060-A230-C4245B3D4C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3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E51-3C44-4E00-A50D-9C061FC4D059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F3AE-7F6D-4060-A230-C4245B3D4C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511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E51-3C44-4E00-A50D-9C061FC4D059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F3AE-7F6D-4060-A230-C4245B3D4C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41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E51-3C44-4E00-A50D-9C061FC4D059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F3AE-7F6D-4060-A230-C4245B3D4C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51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AE51-3C44-4E00-A50D-9C061FC4D059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F3AE-7F6D-4060-A230-C4245B3D4C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776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FAE51-3C44-4E00-A50D-9C061FC4D059}" type="datetimeFigureOut">
              <a:rPr lang="it-IT" smtClean="0"/>
              <a:t>06/04/2016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7F3AE-7F6D-4060-A230-C4245B3D4C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60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urambientelingue.it/cp_referente_regi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RETE CLIL</a:t>
            </a:r>
            <a:br>
              <a:rPr lang="it-IT" dirty="0" smtClean="0"/>
            </a:br>
            <a:r>
              <a:rPr lang="it-IT" dirty="0" smtClean="0"/>
              <a:t>RETE CERTILINGUA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Incontro 31 marzo 2016</a:t>
            </a:r>
          </a:p>
          <a:p>
            <a:r>
              <a:rPr lang="it-IT" dirty="0" smtClean="0"/>
              <a:t>USRV – Ufficio II^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2318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Sotto- rete </a:t>
            </a:r>
            <a:r>
              <a:rPr lang="it-IT" u="none" strike="noStrike" dirty="0" smtClean="0">
                <a:effectLst/>
              </a:rPr>
              <a:t>Padova - Rovigo</a:t>
            </a:r>
            <a:r>
              <a:rPr lang="it-IT" b="1" i="0" u="none" strike="noStrike" dirty="0" smtClean="0">
                <a:effectLst/>
                <a:latin typeface="Arial"/>
              </a:rPr>
              <a:t/>
            </a:r>
            <a:br>
              <a:rPr lang="it-IT" b="1" i="0" u="none" strike="noStrike" dirty="0" smtClean="0">
                <a:effectLst/>
                <a:latin typeface="Arial"/>
              </a:rPr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551438"/>
              </p:ext>
            </p:extLst>
          </p:nvPr>
        </p:nvGraphicFramePr>
        <p:xfrm>
          <a:off x="2483768" y="1556798"/>
          <a:ext cx="3960440" cy="4160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/>
              </a:tblGrid>
              <a:tr h="297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Don Bosco par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Marchesi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Newton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Scalcerle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Lucrezio Caro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Cornaro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Einstein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Galilei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Dante Alighieri - par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Ferrari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Bocchi - Adria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err="1">
                          <a:effectLst/>
                        </a:rPr>
                        <a:t>Balzan</a:t>
                      </a:r>
                      <a:r>
                        <a:rPr lang="it-IT" sz="1600" u="none" strike="noStrike" dirty="0">
                          <a:effectLst/>
                        </a:rPr>
                        <a:t> - Badia Polesine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Calvi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effectLst/>
                          <a:latin typeface="+mn-lt"/>
                        </a:rPr>
                        <a:t>IIS Leonardo</a:t>
                      </a:r>
                      <a:r>
                        <a:rPr lang="it-IT" sz="1600" b="0" i="0" u="none" strike="noStrike" baseline="0" dirty="0" smtClean="0">
                          <a:effectLst/>
                          <a:latin typeface="+mn-lt"/>
                        </a:rPr>
                        <a:t> da Vinci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626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Aggiornamento rete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Segnalare adesioni e rinunce alla scuola capofila</a:t>
            </a:r>
          </a:p>
          <a:p>
            <a:pPr marL="0" indent="0" algn="ctr">
              <a:buNone/>
            </a:pPr>
            <a:r>
              <a:rPr lang="it-IT" dirty="0" smtClean="0"/>
              <a:t>Liceo Brocchi di Bassano del Grappa</a:t>
            </a:r>
          </a:p>
          <a:p>
            <a:pPr marL="0" indent="0" algn="ctr">
              <a:buNone/>
            </a:pPr>
            <a:r>
              <a:rPr lang="it-IT" dirty="0" smtClean="0"/>
              <a:t>e all’USRV – Ufficio II^</a:t>
            </a:r>
          </a:p>
          <a:p>
            <a:pPr marL="0" indent="0" algn="ctr">
              <a:buNone/>
            </a:pPr>
            <a:r>
              <a:rPr lang="it-IT" dirty="0"/>
              <a:t>a</a:t>
            </a:r>
            <a:r>
              <a:rPr lang="it-IT" dirty="0" smtClean="0"/>
              <a:t>utonomia.veneto@istruzione.it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6357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Attività di rete - </a:t>
            </a:r>
            <a:br>
              <a:rPr lang="it-IT" dirty="0" smtClean="0"/>
            </a:br>
            <a:r>
              <a:rPr lang="it-IT" dirty="0" smtClean="0"/>
              <a:t>proposte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t-IT" dirty="0" smtClean="0"/>
              <a:t>Divulgazione delle informazioni</a:t>
            </a:r>
          </a:p>
          <a:p>
            <a:pPr marL="514350" indent="-514350">
              <a:buAutoNum type="arabicPeriod"/>
            </a:pPr>
            <a:r>
              <a:rPr lang="it-IT" dirty="0" smtClean="0"/>
              <a:t>Coordinamento delle iscrizioni ai corsi di lingua</a:t>
            </a:r>
          </a:p>
          <a:p>
            <a:pPr marL="514350" indent="-514350">
              <a:buAutoNum type="arabicPeriod"/>
            </a:pPr>
            <a:r>
              <a:rPr lang="it-IT" dirty="0" smtClean="0"/>
              <a:t>Rilevazione criticità e desiderata</a:t>
            </a:r>
          </a:p>
          <a:p>
            <a:pPr marL="514350" indent="-514350">
              <a:buAutoNum type="arabicPeriod"/>
            </a:pPr>
            <a:r>
              <a:rPr lang="it-IT" dirty="0" smtClean="0"/>
              <a:t>Rilevazione docenti DNL con competenza in lingua diversa da inglese di livello B2</a:t>
            </a:r>
          </a:p>
          <a:p>
            <a:pPr marL="514350" indent="-514350">
              <a:buAutoNum type="arabicPeriod"/>
            </a:pPr>
            <a:r>
              <a:rPr lang="it-IT" dirty="0" smtClean="0"/>
              <a:t>Predisposizione e gestione spazio materiali CLIL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5232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Quota per attività regionale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Attualmente è disponibile la quota di 3.600 euro per azioni regionali.</a:t>
            </a:r>
          </a:p>
          <a:p>
            <a:pPr marL="0" indent="0">
              <a:buNone/>
            </a:pPr>
            <a:r>
              <a:rPr lang="it-IT" dirty="0" smtClean="0"/>
              <a:t>Proposte USRV:</a:t>
            </a:r>
          </a:p>
          <a:p>
            <a:pPr marL="0" indent="0">
              <a:buNone/>
            </a:pPr>
            <a:r>
              <a:rPr lang="it-IT" dirty="0" smtClean="0"/>
              <a:t>1- Incontri seminariali per la diffusione di materiali e pratiche (16 aprile Fogazzaro e 17 aprile Franchetti?)</a:t>
            </a:r>
          </a:p>
          <a:p>
            <a:pPr marL="0" indent="0">
              <a:buNone/>
            </a:pPr>
            <a:r>
              <a:rPr lang="it-IT" dirty="0" smtClean="0"/>
              <a:t>2 – Organizzazione di un modulo «lingua non inglese» da inserire nella prossima edizione del corso metodologico (tedesco, francese, spagnolo)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4283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Cessione dei diritti di utilizzo /1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Chi frequenta il corso metodologico DEVE firmare la cessione dei diritti di utilizzo, per permettere la circolazione e la condivisione dei materiali didattici prodotti durante il corso metodologico. L’USRV ha intenzione di creare una cartella nella quale inserire i lavori dei docenti.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5591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Cessione dei diritti di utilizzo 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Io sottoscritto _____________ do all’USRV il mio consenso allo sfruttamento, la riproduzione, anche mediante mezzi elettronici, e l’utilizzo del materiale didattico prodotto in occasione del corso metodologico 20 CFU ex DM ______________ organizzato dall’Università di _______________.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0657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RETE CERTILINGUA</a:t>
            </a:r>
            <a:endParaRPr lang="it-IT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2986881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0069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Anno Scolastico 2014/15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58354"/>
              </p:ext>
            </p:extLst>
          </p:nvPr>
        </p:nvGraphicFramePr>
        <p:xfrm>
          <a:off x="2051720" y="1988840"/>
          <a:ext cx="5544616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0098"/>
                <a:gridCol w="2134518"/>
              </a:tblGrid>
              <a:tr h="46386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ISTITUTO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N. studenti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289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IIS Bedenetti Tommaseo di Venezia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338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Liceo Paritario Don Bosco di Padova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870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Istituto Magistrale Fogazzaro di Vicenza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6965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IS Pietro Scalcerle di Padova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386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IIS Da Vinci di Padova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064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smtClean="0"/>
              <a:t>Le scuole della rete </a:t>
            </a:r>
            <a:endParaRPr lang="it-IT" altLang="it-IT" sz="3200" dirty="0" smtClean="0"/>
          </a:p>
        </p:txBody>
      </p:sp>
      <p:graphicFrame>
        <p:nvGraphicFramePr>
          <p:cNvPr id="30792" name="Group 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889128"/>
              </p:ext>
            </p:extLst>
          </p:nvPr>
        </p:nvGraphicFramePr>
        <p:xfrm>
          <a:off x="468313" y="1268413"/>
          <a:ext cx="8229600" cy="5600700"/>
        </p:xfrm>
        <a:graphic>
          <a:graphicData uri="http://schemas.openxmlformats.org/drawingml/2006/table">
            <a:tbl>
              <a:tblPr/>
              <a:tblGrid>
                <a:gridCol w="503237"/>
                <a:gridCol w="2087563"/>
                <a:gridCol w="56388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PD</a:t>
                      </a:r>
                      <a:endParaRPr kumimoji="0" lang="it-IT" alt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Padova</a:t>
                      </a:r>
                      <a:endParaRPr kumimoji="0" lang="it-IT" alt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Don Bosco paritaria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PD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Padova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Dante Alighieri paritaria</a:t>
                      </a: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PD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Padova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ITSCT Einaudi - Gramsci</a:t>
                      </a: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PD</a:t>
                      </a:r>
                      <a:endParaRPr kumimoji="0" lang="it-IT" alt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Padova</a:t>
                      </a:r>
                      <a:endParaRPr kumimoji="0" lang="it-IT" alt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IIS Scalcerle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PD</a:t>
                      </a:r>
                      <a:endParaRPr kumimoji="0" lang="it-IT" alt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Padova</a:t>
                      </a: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Liceo Tito Livio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PD</a:t>
                      </a: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Piove di Sacco</a:t>
                      </a: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Einstein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PD</a:t>
                      </a: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Piove di Sacco</a:t>
                      </a: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IIS De Nicola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PD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Selvazzano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Liceo Galilei</a:t>
                      </a: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PD</a:t>
                      </a: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Padova</a:t>
                      </a: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IIS Da Vinci 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BL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Belluno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IIS Giustina - </a:t>
                      </a:r>
                      <a:r>
                        <a:rPr kumimoji="0" lang="it-IT" altLang="it-I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Renier</a:t>
                      </a: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TV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Motta di Livenza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IIS Scarpa</a:t>
                      </a: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San Donà di Piave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San Luigi paritario</a:t>
                      </a: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Portogruaro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Liceo Belli</a:t>
                      </a: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Venezia - Mestre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Liceo Franchetti Bruno</a:t>
                      </a: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</a:t>
                      </a: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Mirano</a:t>
                      </a: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Majorana Corner - CAPOFILA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7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 smtClean="0"/>
              <a:t>Le scuole della rete</a:t>
            </a:r>
            <a:endParaRPr lang="it-IT" altLang="it-IT" sz="3600" dirty="0" smtClean="0"/>
          </a:p>
        </p:txBody>
      </p:sp>
      <p:graphicFrame>
        <p:nvGraphicFramePr>
          <p:cNvPr id="31826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815798"/>
              </p:ext>
            </p:extLst>
          </p:nvPr>
        </p:nvGraphicFramePr>
        <p:xfrm>
          <a:off x="468313" y="1268413"/>
          <a:ext cx="8229600" cy="5227642"/>
        </p:xfrm>
        <a:graphic>
          <a:graphicData uri="http://schemas.openxmlformats.org/drawingml/2006/table">
            <a:tbl>
              <a:tblPr/>
              <a:tblGrid>
                <a:gridCol w="730250"/>
                <a:gridCol w="2149475"/>
                <a:gridCol w="5349875"/>
              </a:tblGrid>
              <a:tr h="37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Venezia - Mestre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Istituto </a:t>
                      </a:r>
                      <a:r>
                        <a:rPr kumimoji="0" lang="it-IT" altLang="it-I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Zuccante</a:t>
                      </a: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Dolo</a:t>
                      </a:r>
                      <a:endParaRPr kumimoji="0" lang="it-IT" alt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Liceo Galilei</a:t>
                      </a: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</a:t>
                      </a: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Venezia</a:t>
                      </a: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Benedetti - </a:t>
                      </a:r>
                      <a:r>
                        <a:rPr kumimoji="0" lang="it-IT" alt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Tommaseo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Venezia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Istituto Parini - paritaria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Venezia - Mestre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Liceo Stefanini</a:t>
                      </a: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VR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Verona</a:t>
                      </a: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IT Marco Polo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VR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Verona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Liceo Galilei</a:t>
                      </a: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Vicenza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Liceo Fogazzaro</a:t>
                      </a: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Bassano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IIS Fermi</a:t>
                      </a: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</a:t>
                      </a: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Bassano</a:t>
                      </a: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ITCGS Einaudi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</a:t>
                      </a: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Vicenza</a:t>
                      </a: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New Cambridge - paritaria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Vicenza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ITC </a:t>
                      </a:r>
                      <a:r>
                        <a:rPr kumimoji="0" lang="it-IT" altLang="it-I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Fusinieri</a:t>
                      </a: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ITAS Boscardin</a:t>
                      </a: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Bassano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Liceo Brocchi </a:t>
                      </a: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6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Formazione CLIL</a:t>
            </a:r>
            <a:br>
              <a:rPr lang="it-IT" dirty="0" smtClean="0"/>
            </a:br>
            <a:r>
              <a:rPr lang="it-IT" dirty="0" smtClean="0"/>
              <a:t>Sintesi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758633"/>
              </p:ext>
            </p:extLst>
          </p:nvPr>
        </p:nvGraphicFramePr>
        <p:xfrm>
          <a:off x="899592" y="1772816"/>
          <a:ext cx="7344815" cy="3524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3517"/>
                <a:gridCol w="1054715"/>
                <a:gridCol w="970523"/>
                <a:gridCol w="973693"/>
                <a:gridCol w="1080120"/>
                <a:gridCol w="936104"/>
                <a:gridCol w="566600"/>
                <a:gridCol w="729543"/>
              </a:tblGrid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D. Min.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D.DGPER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D.DGPFB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Nota DGPER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n. corsi </a:t>
                      </a:r>
                      <a:r>
                        <a:rPr lang="it-IT" sz="1400" u="none" strike="noStrike" dirty="0" err="1">
                          <a:effectLst/>
                        </a:rPr>
                        <a:t>ling</a:t>
                      </a:r>
                      <a:r>
                        <a:rPr lang="it-IT" sz="1400" u="none" strike="noStrike" dirty="0">
                          <a:effectLst/>
                        </a:rPr>
                        <a:t>. </a:t>
                      </a:r>
                      <a:r>
                        <a:rPr lang="it-IT" sz="1400" u="none" strike="noStrike" dirty="0" smtClean="0">
                          <a:effectLst/>
                        </a:rPr>
                        <a:t>finanziati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n. corsi </a:t>
                      </a:r>
                      <a:r>
                        <a:rPr lang="it-IT" sz="1400" u="none" strike="noStrike" dirty="0" err="1">
                          <a:effectLst/>
                        </a:rPr>
                        <a:t>ling</a:t>
                      </a:r>
                      <a:r>
                        <a:rPr lang="it-IT" sz="1400" u="none" strike="noStrike" dirty="0">
                          <a:effectLst/>
                        </a:rPr>
                        <a:t>. </a:t>
                      </a:r>
                      <a:r>
                        <a:rPr lang="it-IT" sz="1400" u="none" strike="noStrike" dirty="0" err="1">
                          <a:effectLst/>
                        </a:rPr>
                        <a:t>real</a:t>
                      </a:r>
                      <a:r>
                        <a:rPr lang="it-IT" sz="1400" u="none" strike="noStrike" dirty="0">
                          <a:effectLst/>
                        </a:rPr>
                        <a:t>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n. corsi </a:t>
                      </a:r>
                      <a:r>
                        <a:rPr lang="it-IT" sz="1400" u="none" strike="noStrike" dirty="0" err="1">
                          <a:effectLst/>
                        </a:rPr>
                        <a:t>met</a:t>
                      </a:r>
                      <a:r>
                        <a:rPr lang="it-IT" sz="1400" u="none" strike="noStrike" dirty="0">
                          <a:effectLst/>
                        </a:rPr>
                        <a:t>.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finanz</a:t>
                      </a:r>
                      <a:r>
                        <a:rPr lang="it-IT" sz="1400" u="none" strike="noStrike" dirty="0" smtClean="0">
                          <a:effectLst/>
                        </a:rPr>
                        <a:t>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err="1">
                          <a:effectLst/>
                        </a:rPr>
                        <a:t>n.corsi</a:t>
                      </a:r>
                      <a:r>
                        <a:rPr lang="it-IT" sz="1400" u="none" strike="noStrike" dirty="0">
                          <a:effectLst/>
                        </a:rPr>
                        <a:t> </a:t>
                      </a:r>
                      <a:r>
                        <a:rPr lang="it-IT" sz="1400" u="none" strike="noStrike" dirty="0" err="1">
                          <a:effectLst/>
                        </a:rPr>
                        <a:t>met</a:t>
                      </a:r>
                      <a:r>
                        <a:rPr lang="it-IT" sz="1400" u="none" strike="noStrike" dirty="0">
                          <a:effectLst/>
                        </a:rPr>
                        <a:t> </a:t>
                      </a:r>
                      <a:r>
                        <a:rPr lang="it-IT" sz="1400" u="none" strike="noStrike" dirty="0" err="1">
                          <a:effectLst/>
                        </a:rPr>
                        <a:t>real</a:t>
                      </a:r>
                      <a:r>
                        <a:rPr lang="it-IT" sz="1400" u="none" strike="noStrike" dirty="0">
                          <a:effectLst/>
                        </a:rPr>
                        <a:t>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09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r>
                        <a:rPr lang="it-IT" sz="1400" u="none" strike="noStrike" dirty="0" smtClean="0">
                          <a:effectLst/>
                        </a:rPr>
                        <a:t>(Brocchi)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2164/2012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4 </a:t>
                      </a:r>
                      <a:r>
                        <a:rPr lang="it-IT" sz="1400" u="none" strike="noStrike" dirty="0" smtClean="0">
                          <a:effectLst/>
                        </a:rPr>
                        <a:t>standard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it-IT" sz="1400" u="none" strike="noStrike" dirty="0" smtClean="0">
                          <a:effectLst/>
                        </a:rPr>
                        <a:t>+ </a:t>
                      </a:r>
                    </a:p>
                    <a:p>
                      <a:pPr algn="l" fontAlgn="b"/>
                      <a:r>
                        <a:rPr lang="it-IT" sz="1400" u="none" strike="noStrike" dirty="0" smtClean="0">
                          <a:effectLst/>
                        </a:rPr>
                        <a:t>3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 i</a:t>
                      </a:r>
                      <a:r>
                        <a:rPr lang="it-IT" sz="1400" u="none" strike="noStrike" dirty="0" smtClean="0">
                          <a:effectLst/>
                        </a:rPr>
                        <a:t>ntegrativi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smtClean="0">
                          <a:effectLst/>
                        </a:rPr>
                        <a:t>2 standard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 + 1 integrativo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09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DM  821/2013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DD 89/ 2013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549/ 2013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11536 / 2013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22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09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DM 351/2014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DD 956/ 2014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17849/ 2014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109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DM 435/2015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DD 864/2015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28710/ 2015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lang="it-IT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003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smtClean="0"/>
              <a:t>Le scuole della rete </a:t>
            </a:r>
            <a:endParaRPr lang="it-IT" altLang="it-IT" sz="3200" dirty="0" smtClean="0"/>
          </a:p>
        </p:txBody>
      </p:sp>
      <p:graphicFrame>
        <p:nvGraphicFramePr>
          <p:cNvPr id="30792" name="Group 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895531"/>
              </p:ext>
            </p:extLst>
          </p:nvPr>
        </p:nvGraphicFramePr>
        <p:xfrm>
          <a:off x="467545" y="1268413"/>
          <a:ext cx="8230369" cy="5227320"/>
        </p:xfrm>
        <a:graphic>
          <a:graphicData uri="http://schemas.openxmlformats.org/drawingml/2006/table">
            <a:tbl>
              <a:tblPr/>
              <a:tblGrid>
                <a:gridCol w="504006"/>
                <a:gridCol w="2087563"/>
                <a:gridCol w="56388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VI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Arzignano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IIS Leonardo da Vinci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PD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Padova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IIS Concetto Marchesi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PD 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Padova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IIS Calvi</a:t>
                      </a: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VE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Venezia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Liceo Marco Foscarini</a:t>
                      </a: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0" marR="7620" marT="7620" marB="0" anchor="b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4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può fare la rete?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Condividere pratiche e materiali per il CLIL</a:t>
            </a:r>
          </a:p>
          <a:p>
            <a:pPr>
              <a:buFontTx/>
              <a:buChar char="-"/>
            </a:pPr>
            <a:r>
              <a:rPr lang="it-IT" dirty="0" smtClean="0"/>
              <a:t>Condividere informazioni e contatti per la mobilità degli studenti</a:t>
            </a:r>
          </a:p>
          <a:p>
            <a:pPr>
              <a:buFontTx/>
              <a:buChar char="-"/>
            </a:pPr>
            <a:r>
              <a:rPr lang="it-IT" dirty="0" smtClean="0"/>
              <a:t>Diffondere la conoscenza della </a:t>
            </a:r>
            <a:r>
              <a:rPr lang="it-IT" smtClean="0"/>
              <a:t>certificazione magari in fase di ASL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127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Corsi di lingua ex DM821/2013 e Decreto 2164/2012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Sintesi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73498"/>
              </p:ext>
            </p:extLst>
          </p:nvPr>
        </p:nvGraphicFramePr>
        <p:xfrm>
          <a:off x="1331640" y="2708920"/>
          <a:ext cx="6116392" cy="3339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639"/>
                <a:gridCol w="1293922"/>
                <a:gridCol w="673261"/>
                <a:gridCol w="673261"/>
                <a:gridCol w="673261"/>
                <a:gridCol w="757418"/>
                <a:gridCol w="34925"/>
                <a:gridCol w="729366"/>
                <a:gridCol w="715339"/>
              </a:tblGrid>
              <a:tr h="916682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DM 821/2013 - DD89 euro 185.473,00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Decreto </a:t>
                      </a:r>
                      <a:r>
                        <a:rPr lang="it-IT" sz="1200" b="1" u="none" strike="noStrike" dirty="0" smtClean="0">
                          <a:effectLst/>
                        </a:rPr>
                        <a:t>2164/2012</a:t>
                      </a:r>
                    </a:p>
                    <a:p>
                      <a:pPr algn="l" fontAlgn="b"/>
                      <a:r>
                        <a:rPr lang="it-IT" sz="1200" b="1" u="none" strike="noStrike" dirty="0" smtClean="0">
                          <a:effectLst/>
                        </a:rPr>
                        <a:t> euro 36.767,00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Area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Istituto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n. standard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n. integr.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n. standard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n. integr.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n. corsi ling. realizzati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n. corsi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ling</a:t>
                      </a:r>
                      <a:r>
                        <a:rPr lang="it-IT" sz="1200" u="none" strike="noStrike" dirty="0" smtClean="0">
                          <a:effectLst/>
                        </a:rPr>
                        <a:t>. NON</a:t>
                      </a:r>
                      <a:r>
                        <a:rPr lang="it-IT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it-IT" sz="1200" u="none" strike="noStrike" dirty="0" smtClean="0">
                          <a:effectLst/>
                        </a:rPr>
                        <a:t>realizzati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BL - TV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Liceo Canova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162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PD - RO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Liceo Scalcerle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VE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Liceo Belli 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VE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Istituto Zuccante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VE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Licei Majorana 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VI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>
                          <a:effectLst/>
                        </a:rPr>
                        <a:t>Licei Brocchi e Fogazzaro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 smtClean="0">
                          <a:effectLst/>
                        </a:rPr>
                        <a:t>3</a:t>
                      </a:r>
                      <a:r>
                        <a:rPr lang="it-IT" sz="1200" u="none" strike="noStrike" baseline="0" dirty="0" smtClean="0">
                          <a:effectLst/>
                        </a:rPr>
                        <a:t> + 1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 + 3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14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VR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Liceo Fracastoro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 smtClean="0">
                          <a:effectLst/>
                        </a:rPr>
                        <a:t>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94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Corsi di lingua ex DD 864/2015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572212"/>
              </p:ext>
            </p:extLst>
          </p:nvPr>
        </p:nvGraphicFramePr>
        <p:xfrm>
          <a:off x="1331640" y="2060846"/>
          <a:ext cx="5256584" cy="2715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2160"/>
                <a:gridCol w="1493234"/>
                <a:gridCol w="1195595"/>
                <a:gridCol w="1195595"/>
              </a:tblGrid>
              <a:tr h="45262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Scuola polo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n. corsi </a:t>
                      </a:r>
                      <a:r>
                        <a:rPr lang="it-IT" sz="1400" b="1" u="none" strike="noStrike" dirty="0" smtClean="0">
                          <a:effectLst/>
                        </a:rPr>
                        <a:t>assegnati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n. corsi </a:t>
                      </a:r>
                      <a:r>
                        <a:rPr lang="it-IT" sz="1400" b="1" u="none" strike="noStrike" dirty="0" smtClean="0">
                          <a:effectLst/>
                        </a:rPr>
                        <a:t>avviati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docenti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262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Scalcerle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                          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68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262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Mazzotti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262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Stefanini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262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Fogazzaro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262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Fracastoro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48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Corsi metodologici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772224"/>
              </p:ext>
            </p:extLst>
          </p:nvPr>
        </p:nvGraphicFramePr>
        <p:xfrm>
          <a:off x="457200" y="1600200"/>
          <a:ext cx="8229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1220688"/>
                <a:gridCol w="1371600"/>
                <a:gridCol w="1371600"/>
                <a:gridCol w="1220688"/>
                <a:gridCol w="1522512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Decreti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n. corsi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tot. formati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 cui altre</a:t>
                      </a:r>
                      <a:r>
                        <a:rPr lang="it-IT" baseline="0" dirty="0" smtClean="0"/>
                        <a:t> lingue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 cui certificati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 cui disc.</a:t>
                      </a:r>
                      <a:r>
                        <a:rPr lang="it-IT" baseline="0" dirty="0" smtClean="0"/>
                        <a:t> umanistiche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DM 3860/12 </a:t>
                      </a:r>
                    </a:p>
                    <a:p>
                      <a:r>
                        <a:rPr lang="it-IT" dirty="0" smtClean="0"/>
                        <a:t>DD</a:t>
                      </a:r>
                      <a:r>
                        <a:rPr lang="it-IT" baseline="0" dirty="0" smtClean="0"/>
                        <a:t> 872/2013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 (francese)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DM </a:t>
                      </a:r>
                      <a:r>
                        <a:rPr lang="it-IT" baseline="0" dirty="0" smtClean="0"/>
                        <a:t>821/2013</a:t>
                      </a:r>
                    </a:p>
                    <a:p>
                      <a:r>
                        <a:rPr lang="it-IT" dirty="0" smtClean="0"/>
                        <a:t>DM </a:t>
                      </a:r>
                      <a:r>
                        <a:rPr lang="it-IT" baseline="0" dirty="0" smtClean="0"/>
                        <a:t>351/2014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 + 1(VR)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142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45 (51 se anche A017))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DM 351/2014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 (VE-PD)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60 in </a:t>
                      </a:r>
                      <a:r>
                        <a:rPr lang="it-IT" dirty="0" err="1" smtClean="0"/>
                        <a:t>form</a:t>
                      </a:r>
                      <a:r>
                        <a:rPr lang="it-IT" dirty="0" smtClean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210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Piattaforma MIUR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Struttura della piattaforma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2800" dirty="0" smtClean="0">
                <a:hlinkClick r:id="rId2"/>
              </a:rPr>
              <a:t>http://www.miurambientelingue.it/cp_referente_regio</a:t>
            </a:r>
            <a:r>
              <a:rPr lang="it-IT" sz="2800" dirty="0" smtClean="0"/>
              <a:t>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277367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Rete regionale dei licei linguistici – CLIL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555243"/>
              </p:ext>
            </p:extLst>
          </p:nvPr>
        </p:nvGraphicFramePr>
        <p:xfrm>
          <a:off x="1259632" y="1412772"/>
          <a:ext cx="6912768" cy="4478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502"/>
                <a:gridCol w="1770530"/>
                <a:gridCol w="446482"/>
                <a:gridCol w="1801323"/>
                <a:gridCol w="739004"/>
                <a:gridCol w="1785927"/>
              </a:tblGrid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Istituto</a:t>
                      </a:r>
                      <a:endParaRPr lang="it-IT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 </a:t>
                      </a:r>
                      <a:endParaRPr lang="it-IT" sz="11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Istituto</a:t>
                      </a:r>
                      <a:endParaRPr lang="it-IT" sz="11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 </a:t>
                      </a:r>
                      <a:endParaRPr lang="it-IT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Istituto</a:t>
                      </a:r>
                      <a:endParaRPr lang="it-IT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BL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Dal Piaz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TV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Duca degli Abruzzi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VR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Calabrese - Levi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BL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 err="1">
                          <a:effectLst/>
                        </a:rPr>
                        <a:t>Renier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TV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Da Collo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VR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Copernico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PD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Don Bosco par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TV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Verdi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VR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Maffei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PD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Marchesi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TV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Canova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VR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Medi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PD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Newton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TV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Giorgione - Castelfranco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VR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Fracastoro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PD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Scalcerle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TV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Galilei - par.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VR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Cotta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PD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Lucrezio Caro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TV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Veronese - Montebelluna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VR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Galilei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1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PD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Cornaro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TV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Berto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VI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Fogazzaro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PD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Einstein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TV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Scarpa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VI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New Cambrodge - par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PD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Galilei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VE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Belli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VI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Trissino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PD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Dante Alighieri - par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VE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Parini - par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VI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Da Vinci - Arzignano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PD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Ferrari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Majorana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VI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Brocchi - Bassano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RO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Bocchi - Adria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Galilei - Dolo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VI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Zanella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RO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Balzan - Badia Polesine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Veronese - Chioggia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VI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Pigafetta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San Luigi - par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VI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 err="1">
                          <a:effectLst/>
                        </a:rPr>
                        <a:t>Masotto</a:t>
                      </a:r>
                      <a:r>
                        <a:rPr lang="it-IT" sz="1100" u="none" strike="noStrike" dirty="0">
                          <a:effectLst/>
                        </a:rPr>
                        <a:t> - Noventa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Benedetti - Tommaseo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VI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 err="1">
                          <a:effectLst/>
                        </a:rPr>
                        <a:t>Corradini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80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Stefanini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 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94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Sotto- rete </a:t>
            </a:r>
            <a:r>
              <a:rPr lang="it-IT" u="none" strike="noStrike" dirty="0" smtClean="0">
                <a:effectLst/>
              </a:rPr>
              <a:t>Belluno Treviso Venezia</a:t>
            </a:r>
            <a:r>
              <a:rPr lang="it-IT" b="1" i="0" u="none" strike="noStrike" dirty="0" smtClean="0">
                <a:effectLst/>
                <a:latin typeface="Arial"/>
              </a:rPr>
              <a:t/>
            </a:r>
            <a:br>
              <a:rPr lang="it-IT" b="1" i="0" u="none" strike="noStrike" dirty="0" smtClean="0">
                <a:effectLst/>
                <a:latin typeface="Arial"/>
              </a:rPr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806639"/>
              </p:ext>
            </p:extLst>
          </p:nvPr>
        </p:nvGraphicFramePr>
        <p:xfrm>
          <a:off x="2051721" y="1412776"/>
          <a:ext cx="4752528" cy="5094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2528"/>
              </a:tblGrid>
              <a:tr h="260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effectLst/>
                          <a:latin typeface="+mn-lt"/>
                        </a:rPr>
                        <a:t>Foscarini</a:t>
                      </a:r>
                      <a:endParaRPr lang="it-IT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Dal Piaz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err="1">
                          <a:effectLst/>
                        </a:rPr>
                        <a:t>Renier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Duca degli Abruzzi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Da Collo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Verdi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Canova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Giorgione - Castelfranco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Galilei - par.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3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Veronese - Montebelluna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Berto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Scarpa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Belli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Parini - par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Majorana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Galilei - Dolo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Veronese - Chioggia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San Luigi - par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Benedetti - </a:t>
                      </a:r>
                      <a:r>
                        <a:rPr lang="it-IT" sz="1600" u="none" strike="noStrike" dirty="0" err="1">
                          <a:effectLst/>
                        </a:rPr>
                        <a:t>Tommaseo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2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Stefanini</a:t>
                      </a:r>
                      <a:endParaRPr lang="it-IT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63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Sotto- rete </a:t>
            </a:r>
            <a:r>
              <a:rPr lang="it-IT" u="none" strike="noStrike" dirty="0" smtClean="0">
                <a:effectLst/>
              </a:rPr>
              <a:t>Vicenza- Verona</a:t>
            </a:r>
            <a:r>
              <a:rPr lang="it-IT" b="1" i="0" u="none" strike="noStrike" dirty="0" smtClean="0">
                <a:effectLst/>
                <a:latin typeface="Arial"/>
              </a:rPr>
              <a:t/>
            </a:r>
            <a:br>
              <a:rPr lang="it-IT" b="1" i="0" u="none" strike="noStrike" dirty="0" smtClean="0">
                <a:effectLst/>
                <a:latin typeface="Arial"/>
              </a:rPr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107581"/>
              </p:ext>
            </p:extLst>
          </p:nvPr>
        </p:nvGraphicFramePr>
        <p:xfrm>
          <a:off x="2123728" y="1556792"/>
          <a:ext cx="3960440" cy="3744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/>
              </a:tblGrid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Calabrese - Levi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Copernico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Maffei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Medi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</a:rPr>
                        <a:t>Fracastoro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Cotta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Galilei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Fogazzaro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New Cambridge - par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Trissino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Da Vinci - Arzignano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Brocchi - Bassano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Zanella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Pigafetta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</a:rPr>
                        <a:t>Masotto</a:t>
                      </a:r>
                      <a:r>
                        <a:rPr lang="it-IT" sz="1400" u="none" strike="noStrike" dirty="0">
                          <a:effectLst/>
                        </a:rPr>
                        <a:t> - Noventa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</a:rPr>
                        <a:t>Corradini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686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1051</Words>
  <Application>Microsoft Office PowerPoint</Application>
  <PresentationFormat>Presentazione su schermo (4:3)</PresentationFormat>
  <Paragraphs>478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RETE CLIL RETE CERTILINGUA</vt:lpstr>
      <vt:lpstr>Formazione CLIL Sintesi</vt:lpstr>
      <vt:lpstr> Corsi di lingua ex DM821/2013 e Decreto 2164/2012 </vt:lpstr>
      <vt:lpstr>Corsi di lingua ex DD 864/2015</vt:lpstr>
      <vt:lpstr>Corsi metodologici</vt:lpstr>
      <vt:lpstr>Piattaforma MIUR</vt:lpstr>
      <vt:lpstr>Rete regionale dei licei linguistici – CLIL</vt:lpstr>
      <vt:lpstr>  Sotto- rete Belluno Treviso Venezia  </vt:lpstr>
      <vt:lpstr>  Sotto- rete Vicenza- Verona  </vt:lpstr>
      <vt:lpstr>Sotto- rete Padova - Rovigo </vt:lpstr>
      <vt:lpstr>Aggiornamento rete</vt:lpstr>
      <vt:lpstr>Attività di rete -  proposte</vt:lpstr>
      <vt:lpstr>Quota per attività regionale</vt:lpstr>
      <vt:lpstr>Cessione dei diritti di utilizzo /1</vt:lpstr>
      <vt:lpstr>Cessione dei diritti di utilizzo /2</vt:lpstr>
      <vt:lpstr>RETE CERTILINGUA</vt:lpstr>
      <vt:lpstr>Anno Scolastico 2014/15</vt:lpstr>
      <vt:lpstr>Le scuole della rete </vt:lpstr>
      <vt:lpstr>Le scuole della rete</vt:lpstr>
      <vt:lpstr>Le scuole della rete </vt:lpstr>
      <vt:lpstr>Cosa può fare la rete?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RETE CLIL RETE CERTILINGUA</dc:title>
  <dc:creator>Administrator</dc:creator>
  <cp:lastModifiedBy>Administrator</cp:lastModifiedBy>
  <cp:revision>43</cp:revision>
  <dcterms:created xsi:type="dcterms:W3CDTF">2016-03-30T10:04:41Z</dcterms:created>
  <dcterms:modified xsi:type="dcterms:W3CDTF">2016-04-06T10:05:10Z</dcterms:modified>
</cp:coreProperties>
</file>