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0" r:id="rId2"/>
    <p:sldId id="271" r:id="rId3"/>
    <p:sldId id="272" r:id="rId4"/>
    <p:sldId id="257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7" r:id="rId18"/>
    <p:sldId id="275" r:id="rId19"/>
    <p:sldId id="278" r:id="rId20"/>
    <p:sldId id="281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439" autoAdjust="0"/>
  </p:normalViewPr>
  <p:slideViewPr>
    <p:cSldViewPr snapToGrid="0">
      <p:cViewPr>
        <p:scale>
          <a:sx n="80" d="100"/>
          <a:sy n="80" d="100"/>
        </p:scale>
        <p:origin x="-93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077294685990338E-2"/>
          <c:y val="0.11595766635457873"/>
          <c:w val="0.9879227053140095"/>
          <c:h val="0.86225776990893366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1-L'ISTITUTO HA COSTITUITO UN TEAM PER IL BULLISMO?</c:v>
                </c:pt>
              </c:strCache>
            </c:strRef>
          </c:tx>
          <c:spPr>
            <a:ln>
              <a:solidFill>
                <a:schemeClr val="bg2">
                  <a:lumMod val="9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5C-44DE-828C-AC3700A5EE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45C-44DE-828C-AC3700A5EE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406-4342-98DC-C1409E4B08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06-4342-98DC-C1409E4B08ED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5C-44DE-828C-AC3700A5EEC3}"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5C-44DE-828C-AC3700A5EEC3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170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5C-44DE-828C-AC3700A5E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9764606869793451"/>
          <c:y val="0.48657723210653825"/>
          <c:w val="9.5107554490471313E-2"/>
          <c:h val="0.288735097112658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067386616055547E-2"/>
          <c:y val="7.7197527138800598E-2"/>
          <c:w val="0.81311674312012949"/>
          <c:h val="0.6641269546513159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9B-4E97-86A9-1AB33A177F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9B-4E97-86A9-1AB33A177F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9B-4E97-86A9-1AB33A177F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9B-4E97-86A9-1AB33A177F2E}"/>
              </c:ext>
            </c:extLst>
          </c:dPt>
          <c:dLbls>
            <c:dLbl>
              <c:idx val="1"/>
              <c:layout>
                <c:manualLayout>
                  <c:x val="-0.1125151635224069"/>
                  <c:y val="0.198494309169548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43786626952653"/>
                      <c:h val="0.209641992216212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F9B-4E97-86A9-1AB33A177F2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9B-4E97-86A9-1AB33A177F2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9B-4E97-86A9-1AB33A177F2E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F9B-4E97-86A9-1AB33A177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E2-4D02-B238-4B6AFA1F79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E2-4D02-B238-4B6AFA1F79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E2-4D02-B238-4B6AFA1F79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E2-4D02-B238-4B6AFA1F79F8}"/>
              </c:ext>
            </c:extLst>
          </c:dPt>
          <c:dLbls>
            <c:dLbl>
              <c:idx val="0"/>
              <c:layout>
                <c:manualLayout>
                  <c:x val="-3.5366550922923477E-2"/>
                  <c:y val="-0.306026308623917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E2-4D02-B238-4B6AFA1F79F8}"/>
                </c:ext>
              </c:extLst>
            </c:dLbl>
            <c:dLbl>
              <c:idx val="1"/>
              <c:layout>
                <c:manualLayout>
                  <c:x val="0.16380297269564489"/>
                  <c:y val="-0.302966045537678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2-4D02-B238-4B6AFA1F79F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2-4D02-B238-4B6AFA1F79F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E2-4D02-B238-4B6AFA1F79F8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motivi organizzativi</c:v>
                </c:pt>
                <c:pt idx="1">
                  <c:v>contenuti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E2-4D02-B238-4B6AFA1F7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788066661735574E-4"/>
          <c:y val="0.13564955497868467"/>
          <c:w val="0.9879227053140095"/>
          <c:h val="0.86225776990893366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1-L'ISTITUTO HA COSTITUITO UN TEAM PER IL BULLISMO?</c:v>
                </c:pt>
              </c:strCache>
            </c:strRef>
          </c:tx>
          <c:spPr>
            <a:ln>
              <a:solidFill>
                <a:schemeClr val="bg2">
                  <a:lumMod val="9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5C-44DE-828C-AC3700A5EE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45C-44DE-828C-AC3700A5EE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054-4079-B3EE-1194D66877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2">
                    <a:lumMod val="90000"/>
                  </a:schemeClr>
                </a:solidFill>
              </a:ln>
              <a:effectLst/>
              <a:sp3d contourW="25400">
                <a:contourClr>
                  <a:schemeClr val="bg2">
                    <a:lumMod val="9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054-4079-B3EE-1194D66877B8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5C-44DE-828C-AC3700A5EEC3}"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5C-44DE-828C-AC3700A5EEC3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170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5C-44DE-828C-AC3700A5E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3A2-4569-82F2-55D35EB8EB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A2-4569-82F2-55D35EB8EB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300-4E3E-94D0-B1A7A0E481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00-4E3E-94D0-B1A7A0E481AE}"/>
              </c:ext>
            </c:extLst>
          </c:dPt>
          <c:dLbls>
            <c:dLbl>
              <c:idx val="0"/>
              <c:layout>
                <c:manualLayout>
                  <c:x val="-5.677845315822324E-3"/>
                  <c:y val="-0.288387396782948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A2-4569-82F2-55D35EB8EBC0}"/>
                </c:ext>
              </c:extLst>
            </c:dLbl>
            <c:dLbl>
              <c:idx val="1"/>
              <c:layout>
                <c:manualLayout>
                  <c:x val="0.29524795642276075"/>
                  <c:y val="-0.199891332285270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A2-4569-82F2-55D35EB8EBC0}"/>
                </c:ext>
              </c:extLst>
            </c:dLbl>
            <c:dLbl>
              <c:idx val="2"/>
              <c:delete val="1"/>
            </c:dLbl>
            <c:dLbl>
              <c:idx val="3"/>
              <c:delete val="1"/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18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A2-4569-82F2-55D35EB8E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4215069345485654E-2"/>
          <c:w val="0.97342995169082158"/>
          <c:h val="0.7659425675504869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1D-49BA-A1F4-5ECC6D9146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1D-49BA-A1F4-5ECC6D9146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1D-49BA-A1F4-5ECC6D9146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1D-49BA-A1F4-5ECC6D91465D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1D-49BA-A1F4-5ECC6D91465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D-49BA-A1F4-5ECC6D91465D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154</c:v>
                </c:pt>
                <c:pt idx="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10-4B2D-A433-B6D7C588C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428309637173669"/>
          <c:w val="0.97342995169082158"/>
          <c:h val="0.7659425675504869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FCC-41E3-A0B6-D675E29130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CC-41E3-A0B6-D675E29130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FCC-41E3-A0B6-D675E29130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CC-41E3-A0B6-D675E291304F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CC-41E3-A0B6-D675E291304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CC-41E3-A0B6-D675E291304F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79</c:v>
                </c:pt>
                <c:pt idx="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A9-4CC1-9BFD-24701B9D4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428309637173669"/>
          <c:w val="0.97342995169082158"/>
          <c:h val="0.7659425675504869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23-4211-80B1-2A5AA8AA31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23-4211-80B1-2A5AA8AA31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23-4211-80B1-2A5AA8AA31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23-4211-80B1-2A5AA8AA315D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23-4211-80B1-2A5AA8AA315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23-4211-80B1-2A5AA8AA315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
</a:t>
                    </a:r>
                    <a:r>
                      <a:rPr lang="en-US"/>
                      <a:t>44%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23-4211-80B1-2A5AA8AA315D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79</c:v>
                </c:pt>
                <c:pt idx="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23-4211-80B1-2A5AA8AA3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96458864282836E-2"/>
          <c:y val="3.2474024615822078E-2"/>
          <c:w val="0.95191985035612714"/>
          <c:h val="0.8110960417999504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0D-4C38-AADC-80BE29C9E0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F-48E2-9758-61B3E0EEDD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40D-4C38-AADC-80BE29C9E0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1F-48E2-9758-61B3E0EEDD6C}"/>
              </c:ext>
            </c:extLst>
          </c:dPt>
          <c:dLbls>
            <c:dLbl>
              <c:idx val="0"/>
              <c:layout>
                <c:manualLayout>
                  <c:x val="-0.12238583545713143"/>
                  <c:y val="-9.74220738474662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D-4C38-AADC-80BE29C9E0C8}"/>
                </c:ext>
              </c:extLst>
            </c:dLbl>
            <c:dLbl>
              <c:idx val="2"/>
              <c:layout>
                <c:manualLayout>
                  <c:x val="9.834576063519487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0D-4C38-AADC-80BE29C9E0C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1F-48E2-9758-61B3E0EEDD6C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3"/>
                <c:pt idx="0">
                  <c:v>studenti</c:v>
                </c:pt>
                <c:pt idx="1">
                  <c:v>genitori</c:v>
                </c:pt>
                <c:pt idx="2">
                  <c:v>docenti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0D-4C38-AADC-80BE29C9E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26433860540032661"/>
          <c:y val="0.88578629841634149"/>
          <c:w val="0.67595149308310154"/>
          <c:h val="9.7976689275747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4B-4A14-B40E-44ADDAAFCD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94B-4A14-B40E-44ADDAAFCD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DE4-460D-A351-90AE97C955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E4-460D-A351-90AE97C955A1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4B-4A14-B40E-44ADDAAFCD84}"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4B-4A14-B40E-44ADDAAFCD84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4"/>
                <c:pt idx="0">
                  <c:v>si</c:v>
                </c:pt>
                <c:pt idx="1">
                  <c:v>no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142</c:v>
                </c:pt>
                <c:pt idx="1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4B-4A14-B40E-44ADDAAFC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517-4D8E-8EAB-8BDDF9C406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17-4D8E-8EAB-8BDDF9C406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517-4D8E-8EAB-8BDDF9C406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17-4D8E-8EAB-8BDDF9C406E7}"/>
              </c:ext>
            </c:extLst>
          </c:dPt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17-4D8E-8EAB-8BDDF9C406E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17-4D8E-8EAB-8BDDF9C406E7}"/>
                </c:ext>
              </c:extLst>
            </c:dLbl>
            <c:spPr>
              <a:solidFill>
                <a:srgbClr val="FFC000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A0-4723-8EE3-828C222E6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9A43-0110-4C4B-ADC2-482E329763AB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F2CF3-260F-4DE5-8263-DD05C1DD45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72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F2CF3-260F-4DE5-8263-DD05C1DD453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F2CF3-260F-4DE5-8263-DD05C1DD453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33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F2CF3-260F-4DE5-8263-DD05C1DD453B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3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06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66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10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12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45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45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81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24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9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71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11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5946-3E36-4B21-87D4-19DA61A75F5B}" type="datetimeFigureOut">
              <a:rPr lang="it-IT" smtClean="0"/>
              <a:pPr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D5CE-26B3-492D-8278-675888D203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74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97390" y="3472070"/>
            <a:ext cx="10291028" cy="2457897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3600" b="1" dirty="0">
                <a:solidFill>
                  <a:srgbClr val="0070C0"/>
                </a:solidFill>
              </a:rPr>
              <a:t>Osservatorio Scolastico Regionale permanente per il Veneto :</a:t>
            </a:r>
            <a:br>
              <a:rPr lang="it-IT" sz="3600" b="1" dirty="0">
                <a:solidFill>
                  <a:srgbClr val="0070C0"/>
                </a:solidFill>
              </a:rPr>
            </a:br>
            <a:r>
              <a:rPr lang="it-IT" sz="3600" b="1" dirty="0">
                <a:solidFill>
                  <a:srgbClr val="0070C0"/>
                </a:solidFill>
              </a:rPr>
              <a:t>coordinamento piano formazione regionale per la prevenzione</a:t>
            </a:r>
            <a:br>
              <a:rPr lang="it-IT" sz="3600" b="1" dirty="0">
                <a:solidFill>
                  <a:srgbClr val="0070C0"/>
                </a:solidFill>
              </a:rPr>
            </a:br>
            <a:r>
              <a:rPr lang="it-IT" sz="3600" b="1" dirty="0">
                <a:solidFill>
                  <a:srgbClr val="0070C0"/>
                </a:solidFill>
              </a:rPr>
              <a:t>e il contrasto del bullismo e cyberbullismo</a:t>
            </a:r>
            <a:r>
              <a:rPr lang="it-IT" sz="3600" b="1" dirty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700" b="1" dirty="0"/>
              <a:t>Monitoraggio interventi formativi </a:t>
            </a:r>
            <a:br>
              <a:rPr lang="it-IT" sz="2700" b="1" dirty="0"/>
            </a:br>
            <a:r>
              <a:rPr lang="it-IT" sz="2700" b="1" dirty="0"/>
              <a:t>TEAM bullismo 2018/2019</a:t>
            </a:r>
            <a:br>
              <a:rPr lang="it-IT" sz="2700" b="1" dirty="0"/>
            </a:b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2700" b="1" dirty="0"/>
              <a:t>Filippo </a:t>
            </a:r>
            <a:r>
              <a:rPr lang="it-IT" sz="2700" b="1" dirty="0" err="1"/>
              <a:t>Sturaro</a:t>
            </a:r>
            <a:r>
              <a:rPr lang="it-IT" sz="2700" b="1" dirty="0"/>
              <a:t> – </a:t>
            </a:r>
            <a:r>
              <a:rPr lang="it-IT" sz="2700" b="1" dirty="0" err="1"/>
              <a:t>M.Francesca</a:t>
            </a:r>
            <a:r>
              <a:rPr lang="it-IT" sz="2700" b="1" dirty="0"/>
              <a:t> </a:t>
            </a:r>
            <a:r>
              <a:rPr lang="it-IT" sz="2700" b="1" dirty="0" err="1"/>
              <a:t>Guiso</a:t>
            </a: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3100" b="1" dirty="0"/>
              <a:t/>
            </a:r>
            <a:br>
              <a:rPr lang="it-IT" sz="3100" b="1" dirty="0"/>
            </a:b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H="1" flipV="1">
            <a:off x="808384" y="2981740"/>
            <a:ext cx="304800" cy="331304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3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06595"/>
            <a:ext cx="10794609" cy="1325563"/>
          </a:xfrm>
        </p:spPr>
        <p:txBody>
          <a:bodyPr>
            <a:normAutofit/>
          </a:bodyPr>
          <a:lstStyle/>
          <a:p>
            <a:r>
              <a:rPr lang="it-IT" sz="3200" b="1" dirty="0"/>
              <a:t>7. Da parte di chi</a:t>
            </a:r>
            <a:r>
              <a:rPr lang="it-IT" sz="3200" dirty="0"/>
              <a:t>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9388" y="15991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841755"/>
              </p:ext>
            </p:extLst>
          </p:nvPr>
        </p:nvGraphicFramePr>
        <p:xfrm>
          <a:off x="838201" y="3362178"/>
          <a:ext cx="4282440" cy="267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13229603"/>
              </p:ext>
            </p:extLst>
          </p:nvPr>
        </p:nvGraphicFramePr>
        <p:xfrm>
          <a:off x="5542671" y="1477108"/>
          <a:ext cx="5811130" cy="391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nettore diritto 7"/>
          <p:cNvCxnSpPr>
            <a:cxnSpLocks/>
          </p:cNvCxnSpPr>
          <p:nvPr/>
        </p:nvCxnSpPr>
        <p:spPr>
          <a:xfrm flipV="1">
            <a:off x="3488788" y="1983545"/>
            <a:ext cx="3116580" cy="163185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>
            <a:cxnSpLocks/>
          </p:cNvCxnSpPr>
          <p:nvPr/>
        </p:nvCxnSpPr>
        <p:spPr>
          <a:xfrm flipV="1">
            <a:off x="3671668" y="4702101"/>
            <a:ext cx="5598941" cy="87703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3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9956410" cy="1325563"/>
          </a:xfrm>
        </p:spPr>
        <p:txBody>
          <a:bodyPr>
            <a:normAutofit/>
          </a:bodyPr>
          <a:lstStyle/>
          <a:p>
            <a:r>
              <a:rPr lang="it-IT" sz="3200" b="1" dirty="0"/>
              <a:t>8. Attraverso quale </a:t>
            </a:r>
            <a:r>
              <a:rPr lang="it-IT" sz="3200" b="1" dirty="0" err="1"/>
              <a:t>modalita'</a:t>
            </a:r>
            <a:r>
              <a:rPr lang="it-IT" sz="3200" b="1" dirty="0"/>
              <a:t>? 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93238"/>
              </p:ext>
            </p:extLst>
          </p:nvPr>
        </p:nvGraphicFramePr>
        <p:xfrm>
          <a:off x="1581426" y="319881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1145374938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1963704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MODALITA’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762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Colloqui-comunicazioni</a:t>
                      </a:r>
                      <a:r>
                        <a:rPr lang="it-IT" baseline="0" dirty="0" smtClean="0"/>
                        <a:t> dirette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044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Modulo segnalazioni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996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Colloquio con il team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Mail- lettera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Telefono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42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9956410" cy="1325563"/>
          </a:xfrm>
        </p:spPr>
        <p:txBody>
          <a:bodyPr>
            <a:normAutofit/>
          </a:bodyPr>
          <a:lstStyle/>
          <a:p>
            <a:r>
              <a:rPr lang="it-IT" sz="3200" b="1" dirty="0"/>
              <a:t>9. Il team ha usufruito della formazione</a:t>
            </a:r>
            <a:r>
              <a:rPr lang="it-IT" sz="2400" dirty="0"/>
              <a:t>? 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896975345"/>
              </p:ext>
            </p:extLst>
          </p:nvPr>
        </p:nvGraphicFramePr>
        <p:xfrm>
          <a:off x="2701778" y="1994238"/>
          <a:ext cx="6788443" cy="401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3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7496" y="365125"/>
            <a:ext cx="9856304" cy="1325563"/>
          </a:xfrm>
        </p:spPr>
        <p:txBody>
          <a:bodyPr>
            <a:normAutofit/>
          </a:bodyPr>
          <a:lstStyle/>
          <a:p>
            <a:r>
              <a:rPr lang="it-IT" sz="3200" b="1" dirty="0"/>
              <a:t>10. La formazione è stata utile?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573744941"/>
              </p:ext>
            </p:extLst>
          </p:nvPr>
        </p:nvGraphicFramePr>
        <p:xfrm>
          <a:off x="2912794" y="1825625"/>
          <a:ext cx="6366412" cy="412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743" y="280986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6"/>
            <a:ext cx="9956410" cy="1066110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11. </a:t>
            </a:r>
            <a:r>
              <a:rPr lang="it-IT" sz="3200" b="1" dirty="0"/>
              <a:t>Se si è risposto no al n. 10: per quale motivo?</a:t>
            </a:r>
            <a:endParaRPr lang="it-IT" sz="12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83966485"/>
              </p:ext>
            </p:extLst>
          </p:nvPr>
        </p:nvGraphicFramePr>
        <p:xfrm>
          <a:off x="509759" y="3022803"/>
          <a:ext cx="4514947" cy="323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57019240"/>
              </p:ext>
            </p:extLst>
          </p:nvPr>
        </p:nvGraphicFramePr>
        <p:xfrm>
          <a:off x="5008098" y="1181686"/>
          <a:ext cx="6822831" cy="414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nettore diritto 5"/>
          <p:cNvCxnSpPr>
            <a:cxnSpLocks/>
          </p:cNvCxnSpPr>
          <p:nvPr/>
        </p:nvCxnSpPr>
        <p:spPr>
          <a:xfrm flipV="1">
            <a:off x="4262511" y="2163380"/>
            <a:ext cx="1933330" cy="143794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>
            <a:cxnSpLocks/>
          </p:cNvCxnSpPr>
          <p:nvPr/>
        </p:nvCxnSpPr>
        <p:spPr>
          <a:xfrm>
            <a:off x="4522861" y="3868616"/>
            <a:ext cx="3684660" cy="51875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6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182880"/>
            <a:ext cx="9956409" cy="181819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/>
              <a:t/>
            </a:r>
            <a:br>
              <a:rPr lang="it-IT" b="1" i="1" dirty="0"/>
            </a:br>
            <a:r>
              <a:rPr lang="it-IT" sz="3600" b="1" i="1" dirty="0"/>
              <a:t>TRAIETTORIE PER UNA RINNOVATA GOVERNANCE SCOLASTICA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99183"/>
            <a:ext cx="10515600" cy="40777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lvl="0" algn="just"/>
            <a:r>
              <a:rPr lang="it-IT" sz="2600" b="1" dirty="0"/>
              <a:t>BULLISMO E CYBERBULLISMO</a:t>
            </a:r>
            <a:r>
              <a:rPr lang="it-IT" sz="2600" dirty="0"/>
              <a:t>: fenomeno “sistemico” che richiede un’azione organizzativa istituzionale e </a:t>
            </a:r>
            <a:r>
              <a:rPr lang="it-IT" sz="2600" dirty="0" err="1"/>
              <a:t>interistituzionale</a:t>
            </a:r>
            <a:endParaRPr lang="it-IT" sz="2600" dirty="0"/>
          </a:p>
          <a:p>
            <a:pPr lvl="0" algn="just"/>
            <a:r>
              <a:rPr lang="it-IT" sz="2600" dirty="0"/>
              <a:t>Lavorare in una prospettiva PREVENTIVA, STRUTTURALE E DI PROMOZIONE DI CONTESTI PROATTIVI </a:t>
            </a:r>
          </a:p>
          <a:p>
            <a:pPr lvl="0" algn="just"/>
            <a:r>
              <a:rPr lang="it-IT" sz="2600" dirty="0" smtClean="0"/>
              <a:t>Definire </a:t>
            </a:r>
            <a:r>
              <a:rPr lang="it-IT" sz="2600" dirty="0"/>
              <a:t>gli obiettivi per migliorare il clima della propria comunità scolastica</a:t>
            </a:r>
          </a:p>
          <a:p>
            <a:pPr algn="just"/>
            <a:r>
              <a:rPr lang="it-IT" sz="2600" dirty="0" smtClean="0"/>
              <a:t>Declinare </a:t>
            </a:r>
            <a:r>
              <a:rPr lang="it-IT" sz="2600" dirty="0"/>
              <a:t>azioni e misure organizzative per promuovere </a:t>
            </a:r>
            <a:r>
              <a:rPr lang="it-IT" sz="2600" b="1" dirty="0"/>
              <a:t>corretti stili di relazione</a:t>
            </a:r>
            <a:r>
              <a:rPr lang="it-IT" sz="2600" dirty="0"/>
              <a:t>, per incrementare i fattori di protezione, per far crescere la </a:t>
            </a:r>
            <a:r>
              <a:rPr lang="it-IT" sz="2600" b="1" dirty="0"/>
              <a:t>dimensione </a:t>
            </a:r>
            <a:r>
              <a:rPr lang="it-IT" sz="2600" b="1" dirty="0" err="1"/>
              <a:t>prosociale</a:t>
            </a:r>
            <a:r>
              <a:rPr lang="it-IT" sz="2600" b="1" dirty="0"/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48000" y="3064285"/>
            <a:ext cx="6096000" cy="4921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49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1174" y="280987"/>
            <a:ext cx="10515600" cy="154463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DIMENSIONI DELLA GOVERNANCE per una comunità scolastica “resiliente”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/>
              <a:t>INTERNA: </a:t>
            </a:r>
            <a:r>
              <a:rPr lang="it-IT" dirty="0"/>
              <a:t>azioni, misure organizzative, interventi di prevenzione con il coinvolgimento dell’intera comunità scolastica (Dirigente scolastico, insegnanti, genitori, alunni e personale non docente)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/>
              <a:t>ESTERNA: </a:t>
            </a:r>
            <a:r>
              <a:rPr lang="it-IT" dirty="0"/>
              <a:t>ricerca di intese, costruzione di alleanze, collaborazioni con enti istituzionali, servizi sanitari, associazioni.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/>
              <a:t>Ricerca di COORDINAMENTO, COLLABORAZIONI, CONNESSIONI, CONTAMINAZIONI tra i vari soggetti DIVENTA COSTRUZIONE DI </a:t>
            </a:r>
            <a:r>
              <a:rPr lang="it-IT" b="1" i="1" dirty="0"/>
              <a:t>FATTORI DI PROTEZIONE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89" y="280987"/>
            <a:ext cx="112248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0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7108" y="365125"/>
            <a:ext cx="9876692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/>
            </a:r>
            <a:br>
              <a:rPr lang="it-IT" b="1" dirty="0"/>
            </a:br>
            <a:r>
              <a:rPr lang="it-IT" sz="3600" b="1" dirty="0"/>
              <a:t>LIVELLI DELLA GOVERNANCE per una comunità scolastica “resiliente”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b="1" dirty="0"/>
          </a:p>
          <a:p>
            <a:pPr algn="just"/>
            <a:r>
              <a:rPr lang="it-IT" sz="2600" b="1" dirty="0"/>
              <a:t>LIVELLO MACRO: </a:t>
            </a:r>
            <a:r>
              <a:rPr lang="it-IT" sz="2600" dirty="0"/>
              <a:t>ruoli e funzioni del Consiglio di Istituto e del Collegio dei Docenti nella programmazione delle linee di intervento rispetto al fenomeno</a:t>
            </a:r>
          </a:p>
          <a:p>
            <a:pPr marL="0" indent="0" algn="just">
              <a:buNone/>
            </a:pPr>
            <a:endParaRPr lang="it-IT" sz="2600" dirty="0"/>
          </a:p>
          <a:p>
            <a:pPr algn="just"/>
            <a:r>
              <a:rPr lang="it-IT" sz="2600" b="1" dirty="0"/>
              <a:t>LIVELLO MEDIO: </a:t>
            </a:r>
            <a:r>
              <a:rPr lang="it-IT" sz="2600" dirty="0"/>
              <a:t>ruolo e funzione del Team Bullismo nella declinazione operativa delle linee programmatiche definite a livello macro</a:t>
            </a:r>
          </a:p>
          <a:p>
            <a:pPr marL="0" indent="0" algn="just">
              <a:buNone/>
            </a:pPr>
            <a:r>
              <a:rPr lang="it-IT" sz="2600" dirty="0"/>
              <a:t> </a:t>
            </a:r>
          </a:p>
          <a:p>
            <a:pPr algn="just"/>
            <a:r>
              <a:rPr lang="it-IT" sz="2600" b="1" dirty="0"/>
              <a:t>LIVELLO MICRO: </a:t>
            </a:r>
            <a:r>
              <a:rPr lang="it-IT" sz="2600" dirty="0"/>
              <a:t>azioni e misure organizzative realizzate a livello delle singole classi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89" y="280987"/>
            <a:ext cx="1108419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35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3732" y="118267"/>
            <a:ext cx="10758268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LA FORMAZIONE COME risposta di sistema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2371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LIVELLI:</a:t>
            </a:r>
          </a:p>
          <a:p>
            <a:pPr marL="0" indent="0">
              <a:buNone/>
            </a:pPr>
            <a:r>
              <a:rPr lang="it-IT" b="1" dirty="0"/>
              <a:t> </a:t>
            </a:r>
          </a:p>
          <a:p>
            <a:pPr algn="just"/>
            <a:r>
              <a:rPr lang="it-IT" b="1" dirty="0" smtClean="0"/>
              <a:t>Base:</a:t>
            </a:r>
            <a:r>
              <a:rPr lang="it-IT" dirty="0" smtClean="0"/>
              <a:t> </a:t>
            </a:r>
            <a:r>
              <a:rPr lang="it-IT" dirty="0"/>
              <a:t>per assicurare all’intera comunità educativa la disponibilità di informazioni e di conoscenze per fronteggiare il fenomeno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Avanzato: </a:t>
            </a:r>
            <a:r>
              <a:rPr lang="it-IT" dirty="0"/>
              <a:t>volto allo sviluppo di rinnovate competenze di prevenzione e di contrasto alla luce delle acquisizioni di letteratura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8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280987"/>
            <a:ext cx="10362219" cy="100012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LA FORMAZIONE COME risposta di </a:t>
            </a:r>
            <a:r>
              <a:rPr lang="it-IT" sz="3200" b="1" dirty="0" smtClean="0"/>
              <a:t>sistema: 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189834"/>
              </p:ext>
            </p:extLst>
          </p:nvPr>
        </p:nvGraphicFramePr>
        <p:xfrm>
          <a:off x="368690" y="1572659"/>
          <a:ext cx="11624527" cy="419733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149098"/>
                <a:gridCol w="2474394"/>
                <a:gridCol w="5259940"/>
                <a:gridCol w="2741095"/>
              </a:tblGrid>
              <a:tr h="60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DESTINATARI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CONTENUTI della PROPOSTA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METODOLOGIE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</a:tr>
              <a:tr h="319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u="none" dirty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BASE</a:t>
                      </a:r>
                      <a:endParaRPr lang="it-IT" sz="2400" b="1" u="none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Docenti, personale ATA, genitori e studenti</a:t>
                      </a:r>
                      <a:endParaRPr lang="it-IT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Bullismo e </a:t>
                      </a:r>
                      <a:r>
                        <a:rPr lang="it-IT" sz="2400" dirty="0" err="1">
                          <a:effectLst/>
                          <a:latin typeface="+mj-lt"/>
                        </a:rPr>
                        <a:t>cyberbullismo</a:t>
                      </a:r>
                      <a:r>
                        <a:rPr lang="it-IT" sz="2400" dirty="0">
                          <a:effectLst/>
                          <a:latin typeface="+mj-lt"/>
                        </a:rPr>
                        <a:t>: definizione e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inquadramento del fenomeno</a:t>
                      </a:r>
                      <a:endParaRPr lang="it-IT" sz="1200" dirty="0">
                        <a:effectLst/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Caratterizzazioni </a:t>
                      </a:r>
                      <a:r>
                        <a:rPr lang="it-IT" sz="2400" dirty="0">
                          <a:effectLst/>
                          <a:latin typeface="+mj-lt"/>
                        </a:rPr>
                        <a:t>di entrambi i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fenomeni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Principali strumenti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di</a:t>
                      </a:r>
                      <a:r>
                        <a:rPr lang="it-IT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rilevazione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Misure e azioni efficaci di prevenzione e di intervento disponibili in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letteratura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Inquadramento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giuridico alla luce</a:t>
                      </a:r>
                      <a:r>
                        <a:rPr lang="it-IT" sz="2400" baseline="0" dirty="0" smtClean="0">
                          <a:effectLst/>
                          <a:latin typeface="+mj-lt"/>
                        </a:rPr>
                        <a:t> dei recenti interventi normativi</a:t>
                      </a:r>
                      <a:endParaRPr lang="it-IT" sz="2400" dirty="0" smtClean="0">
                        <a:effectLst/>
                        <a:latin typeface="+mj-lt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Interventi 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frontali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>
                          <a:effectLst/>
                          <a:latin typeface="+mj-lt"/>
                        </a:rPr>
                        <a:t>Presentazione di casi “tipici” </a:t>
                      </a:r>
                      <a:endParaRPr lang="it-IT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7512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7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1" y="118439"/>
            <a:ext cx="10397044" cy="193564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/>
            </a:r>
            <a:br>
              <a:rPr lang="it-IT" sz="3200" dirty="0"/>
            </a:br>
            <a:r>
              <a:rPr lang="it-IT" sz="3600" b="1" dirty="0"/>
              <a:t>L’attività di monitoraggio: </a:t>
            </a:r>
            <a:br>
              <a:rPr lang="it-IT" sz="3600" b="1" dirty="0"/>
            </a:br>
            <a:r>
              <a:rPr lang="it-IT" sz="3600" b="1" dirty="0"/>
              <a:t>uno strumento per il miglioramento dell’efficacia e della sostenibilità della proposta formativa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97" y="2216634"/>
            <a:ext cx="10707757" cy="46846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</a:rPr>
              <a:t>Totale Istituti veneti che hanno usufruito della formazione del team bullismo e  cyberbullismo: 1170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</a:rPr>
              <a:t>Totale risposte Istituti: 203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</a:rPr>
              <a:t> Periodo inserimento dati (nota N.Prot.7878 del 15 aprile 2019): dal 15 aprile al 15 maggio 2019 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</a:rPr>
              <a:t>Acquisizione dati: inserimento SharePoint con credenziali Istituto scolastico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2400" dirty="0">
              <a:latin typeface="+mj-lt"/>
            </a:endParaRPr>
          </a:p>
          <a:p>
            <a:pPr marL="0" indent="0">
              <a:buNone/>
            </a:pPr>
            <a:endParaRPr lang="it-IT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280987"/>
            <a:ext cx="10362219" cy="100012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LA FORMAZIONE COME risposta di </a:t>
            </a:r>
            <a:r>
              <a:rPr lang="it-IT" sz="3200" b="1" dirty="0" smtClean="0"/>
              <a:t>sistema: 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803399"/>
              </p:ext>
            </p:extLst>
          </p:nvPr>
        </p:nvGraphicFramePr>
        <p:xfrm>
          <a:off x="368690" y="1281112"/>
          <a:ext cx="11624527" cy="529461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658893"/>
                <a:gridCol w="1964599"/>
                <a:gridCol w="5589140"/>
                <a:gridCol w="2411895"/>
              </a:tblGrid>
              <a:tr h="60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DESTINATARI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CONTENUTI della PROPOSTA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METODOLOGIE</a:t>
                      </a:r>
                      <a:endParaRPr lang="it-IT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 anchor="ctr"/>
                </a:tc>
              </a:tr>
              <a:tr h="319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u="none" dirty="0" smtClean="0">
                          <a:solidFill>
                            <a:srgbClr val="FFC000"/>
                          </a:solidFill>
                          <a:effectLst/>
                          <a:latin typeface="+mj-lt"/>
                        </a:rPr>
                        <a:t>AVANZATO</a:t>
                      </a:r>
                      <a:endParaRPr lang="it-IT" sz="2400" b="1" u="none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Componenti del team bullismo e altri soggetti con livello medio di expertise presenti a scuola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Strategie di intervento sia individuale sia di gruppo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Buone pratiche di intervento validate in letteratura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Buone pratiche di raccordo </a:t>
                      </a:r>
                      <a:r>
                        <a:rPr lang="it-IT" sz="2400" dirty="0" err="1" smtClean="0">
                          <a:effectLst/>
                          <a:latin typeface="+mj-lt"/>
                        </a:rPr>
                        <a:t>interistituzionale</a:t>
                      </a:r>
                      <a:r>
                        <a:rPr lang="it-IT" sz="2400" dirty="0" smtClean="0">
                          <a:effectLst/>
                          <a:latin typeface="+mj-lt"/>
                        </a:rPr>
                        <a:t> (forme, modalità, protocolli, ecc.)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Buone pratiche di elaborazione di strumenti operativi (format segnalazione, regolamento di istituto, vademecum, ecc.)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Buone pratiche per la costruzione dell’ambiente di apprendimento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</a:txBody>
                  <a:tcPr marL="42567" marR="42567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Interventi frontali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Analisi di caso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400" dirty="0" smtClean="0">
                          <a:effectLst/>
                          <a:latin typeface="+mj-lt"/>
                        </a:rPr>
                        <a:t>Supervisione e accompagnamento in situazione</a:t>
                      </a:r>
                      <a:endParaRPr lang="it-IT" sz="2400" dirty="0">
                        <a:effectLst/>
                        <a:latin typeface="+mj-lt"/>
                      </a:endParaRPr>
                    </a:p>
                  </a:txBody>
                  <a:tcPr marL="42567" marR="42567" marT="0" marB="0"/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7512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7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995641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La rilevazione: gli item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it-IT" sz="2400" dirty="0"/>
              <a:t>l’Istituto ha costituito un team per il bullismo?</a:t>
            </a:r>
          </a:p>
          <a:p>
            <a:pPr marL="514350" indent="-514350">
              <a:buAutoNum type="arabicParenR"/>
            </a:pPr>
            <a:r>
              <a:rPr lang="it-IT" sz="2400" dirty="0"/>
              <a:t>Se si è risposto NO: L'ISTITUTO PREVEDE DI COSTITUIRLO?</a:t>
            </a:r>
          </a:p>
          <a:p>
            <a:pPr marL="514350" indent="-514350">
              <a:buAutoNum type="arabicParenR"/>
            </a:pPr>
            <a:r>
              <a:rPr lang="it-IT" sz="2400" dirty="0"/>
              <a:t> Da chi </a:t>
            </a:r>
            <a:r>
              <a:rPr lang="it-IT" sz="2400" dirty="0" err="1"/>
              <a:t>e'</a:t>
            </a:r>
            <a:r>
              <a:rPr lang="it-IT" sz="2400" dirty="0"/>
              <a:t> composto il team?</a:t>
            </a:r>
          </a:p>
          <a:p>
            <a:pPr marL="514350" indent="-514350">
              <a:buAutoNum type="arabicParenR"/>
            </a:pPr>
            <a:r>
              <a:rPr lang="it-IT" sz="2400" dirty="0"/>
              <a:t> E' stata comunicata la costituzione del team alla </a:t>
            </a:r>
            <a:r>
              <a:rPr lang="it-IT" sz="2400" dirty="0" err="1"/>
              <a:t>comunita'scolastica</a:t>
            </a:r>
            <a:r>
              <a:rPr lang="it-IT" sz="2400" dirty="0"/>
              <a:t>?</a:t>
            </a:r>
          </a:p>
          <a:p>
            <a:pPr marL="514350" indent="-514350">
              <a:buAutoNum type="arabicParenR"/>
            </a:pPr>
            <a:r>
              <a:rPr lang="it-IT" sz="2400" dirty="0"/>
              <a:t>Attraverso quali strumenti è stata comunicata la costituzione del team?</a:t>
            </a:r>
          </a:p>
          <a:p>
            <a:pPr marL="514350" indent="-514350">
              <a:buAutoNum type="arabicParenR"/>
            </a:pPr>
            <a:r>
              <a:rPr lang="it-IT" sz="2400" dirty="0"/>
              <a:t>Al team sono arrivate segnalazioni di casi di bullismo e/o cyberbullismo?</a:t>
            </a:r>
          </a:p>
          <a:p>
            <a:pPr marL="514350" indent="-514350">
              <a:buAutoNum type="arabicParenR"/>
            </a:pPr>
            <a:r>
              <a:rPr lang="it-IT" sz="2400" dirty="0"/>
              <a:t>Da parte di chi?</a:t>
            </a:r>
          </a:p>
          <a:p>
            <a:pPr marL="514350" indent="-514350">
              <a:buAutoNum type="arabicParenR"/>
            </a:pPr>
            <a:r>
              <a:rPr lang="it-IT" sz="2400" dirty="0"/>
              <a:t>Attraverso quale </a:t>
            </a:r>
            <a:r>
              <a:rPr lang="it-IT" sz="2400" dirty="0" err="1"/>
              <a:t>modalita'</a:t>
            </a:r>
            <a:r>
              <a:rPr lang="it-IT" sz="2400" dirty="0"/>
              <a:t>?</a:t>
            </a:r>
          </a:p>
          <a:p>
            <a:pPr marL="514350" indent="-514350">
              <a:buAutoNum type="arabicParenR"/>
            </a:pPr>
            <a:r>
              <a:rPr lang="it-IT" sz="2400" dirty="0"/>
              <a:t>Il team ha usufruito della </a:t>
            </a:r>
            <a:r>
              <a:rPr lang="it-IT" sz="2400"/>
              <a:t>formazione?</a:t>
            </a:r>
          </a:p>
          <a:p>
            <a:pPr marL="514350" indent="-514350">
              <a:buAutoNum type="arabicParenR"/>
            </a:pPr>
            <a:r>
              <a:rPr lang="it-IT" sz="2400"/>
              <a:t> </a:t>
            </a:r>
            <a:r>
              <a:rPr lang="it-IT" sz="2400" dirty="0"/>
              <a:t>La formazione è stata utile?</a:t>
            </a:r>
          </a:p>
          <a:p>
            <a:pPr marL="514350" indent="-514350">
              <a:buAutoNum type="arabicParenR"/>
            </a:pPr>
            <a:r>
              <a:rPr lang="it-IT" sz="2400" dirty="0"/>
              <a:t>Se si è risposto no al n. 10: per quale motivo?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5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9956410" cy="493003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1. l’Istituto ha costituito un team per il bullismo ? 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122604"/>
              </p:ext>
            </p:extLst>
          </p:nvPr>
        </p:nvGraphicFramePr>
        <p:xfrm>
          <a:off x="1963616" y="1153551"/>
          <a:ext cx="8573086" cy="426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4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9956410" cy="760291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2. Se si è risposto NO: l'istituto prevede di costituirlo? </a:t>
            </a:r>
            <a:endParaRPr lang="it-IT" sz="24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000244"/>
              </p:ext>
            </p:extLst>
          </p:nvPr>
        </p:nvGraphicFramePr>
        <p:xfrm>
          <a:off x="379828" y="3080825"/>
          <a:ext cx="5852160" cy="239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349348497"/>
              </p:ext>
            </p:extLst>
          </p:nvPr>
        </p:nvGraphicFramePr>
        <p:xfrm>
          <a:off x="5978767" y="1237957"/>
          <a:ext cx="4473528" cy="303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nettore diritto 7"/>
          <p:cNvCxnSpPr>
            <a:cxnSpLocks/>
          </p:cNvCxnSpPr>
          <p:nvPr/>
        </p:nvCxnSpPr>
        <p:spPr>
          <a:xfrm flipV="1">
            <a:off x="4895557" y="3474720"/>
            <a:ext cx="3559126" cy="68931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>
            <a:cxnSpLocks/>
          </p:cNvCxnSpPr>
          <p:nvPr/>
        </p:nvCxnSpPr>
        <p:spPr>
          <a:xfrm flipV="1">
            <a:off x="4021015" y="2110153"/>
            <a:ext cx="2597834" cy="136456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0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97496" y="450574"/>
            <a:ext cx="72028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it-IT" sz="3200" b="1" dirty="0">
                <a:latin typeface="+mj-lt"/>
              </a:rPr>
              <a:t>3. Da chi e' composto il team?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38540" y="2067951"/>
            <a:ext cx="119534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it-IT" sz="2400" dirty="0">
              <a:latin typeface="+mj-lt"/>
            </a:endParaRPr>
          </a:p>
          <a:p>
            <a:pPr>
              <a:lnSpc>
                <a:spcPct val="200000"/>
              </a:lnSpc>
            </a:pPr>
            <a:endParaRPr lang="it-IT" sz="2400" dirty="0">
              <a:latin typeface="+mj-lt"/>
            </a:endParaRPr>
          </a:p>
          <a:p>
            <a:pPr>
              <a:lnSpc>
                <a:spcPct val="200000"/>
              </a:lnSpc>
            </a:pPr>
            <a:endParaRPr lang="it-IT" sz="2400" dirty="0">
              <a:latin typeface="+mj-lt"/>
            </a:endParaRPr>
          </a:p>
          <a:p>
            <a:pPr marL="285750" indent="-285750">
              <a:lnSpc>
                <a:spcPct val="200000"/>
              </a:lnSpc>
            </a:pPr>
            <a:endParaRPr lang="it-IT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08029"/>
              </p:ext>
            </p:extLst>
          </p:nvPr>
        </p:nvGraphicFramePr>
        <p:xfrm>
          <a:off x="1232452" y="2067951"/>
          <a:ext cx="8587408" cy="4081670"/>
        </p:xfrm>
        <a:graphic>
          <a:graphicData uri="http://schemas.openxmlformats.org/drawingml/2006/table">
            <a:tbl>
              <a:tblPr firstCol="1" bandRow="1">
                <a:tableStyleId>{2D5ABB26-0587-4C30-8999-92F81FD0307C}</a:tableStyleId>
              </a:tblPr>
              <a:tblGrid>
                <a:gridCol w="8587408">
                  <a:extLst>
                    <a:ext uri="{9D8B030D-6E8A-4147-A177-3AD203B41FA5}">
                      <a16:colId xmlns="" xmlns:a16="http://schemas.microsoft.com/office/drawing/2014/main" val="1781677167"/>
                    </a:ext>
                  </a:extLst>
                </a:gridCol>
              </a:tblGrid>
              <a:tr h="408167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2521942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00799"/>
              </p:ext>
            </p:extLst>
          </p:nvPr>
        </p:nvGraphicFramePr>
        <p:xfrm>
          <a:off x="1691859" y="2889080"/>
          <a:ext cx="889662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314">
                  <a:extLst>
                    <a:ext uri="{9D8B030D-6E8A-4147-A177-3AD203B41FA5}">
                      <a16:colId xmlns="" xmlns:a16="http://schemas.microsoft.com/office/drawing/2014/main" val="2764082452"/>
                    </a:ext>
                  </a:extLst>
                </a:gridCol>
                <a:gridCol w="4448314">
                  <a:extLst>
                    <a:ext uri="{9D8B030D-6E8A-4147-A177-3AD203B41FA5}">
                      <a16:colId xmlns="" xmlns:a16="http://schemas.microsoft.com/office/drawing/2014/main" val="1148636137"/>
                    </a:ext>
                  </a:extLst>
                </a:gridCol>
              </a:tblGrid>
              <a:tr h="353970">
                <a:tc>
                  <a:txBody>
                    <a:bodyPr/>
                    <a:lstStyle/>
                    <a:p>
                      <a:r>
                        <a:rPr lang="it-IT" dirty="0"/>
                        <a:t>COMPONENTI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6436290"/>
                  </a:ext>
                </a:extLst>
              </a:tr>
              <a:tr h="358887">
                <a:tc>
                  <a:txBody>
                    <a:bodyPr/>
                    <a:lstStyle/>
                    <a:p>
                      <a:r>
                        <a:rPr lang="it-IT" dirty="0"/>
                        <a:t>Referenti bullismo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203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949141"/>
                  </a:ext>
                </a:extLst>
              </a:tr>
              <a:tr h="358887">
                <a:tc>
                  <a:txBody>
                    <a:bodyPr/>
                    <a:lstStyle/>
                    <a:p>
                      <a:r>
                        <a:rPr lang="it-IT" dirty="0"/>
                        <a:t>Collaboratori scolastici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4277025"/>
                  </a:ext>
                </a:extLst>
              </a:tr>
              <a:tr h="358887">
                <a:tc>
                  <a:txBody>
                    <a:bodyPr/>
                    <a:lstStyle/>
                    <a:p>
                      <a:r>
                        <a:rPr lang="it-IT" dirty="0"/>
                        <a:t>Referenti benessere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0782996"/>
                  </a:ext>
                </a:extLst>
              </a:tr>
              <a:tr h="358887">
                <a:tc>
                  <a:txBody>
                    <a:bodyPr/>
                    <a:lstStyle/>
                    <a:p>
                      <a:r>
                        <a:rPr lang="it-IT" dirty="0"/>
                        <a:t>Referenti legalità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338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5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10794610" cy="8446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/>
              <a:t>4.</a:t>
            </a:r>
            <a:r>
              <a:rPr lang="it-IT" sz="3600" b="1" dirty="0"/>
              <a:t>E' stata comunicata la costituzione del team alla </a:t>
            </a:r>
            <a:r>
              <a:rPr lang="it-IT" sz="3600" b="1" dirty="0" err="1"/>
              <a:t>comunita‘</a:t>
            </a:r>
            <a:r>
              <a:rPr lang="it-IT" sz="3600" b="1" dirty="0"/>
              <a:t> scolastic</a:t>
            </a:r>
            <a:r>
              <a:rPr lang="it-IT" sz="3200" b="1" dirty="0"/>
              <a:t>a? </a:t>
            </a:r>
            <a:endParaRPr lang="it-IT" sz="105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58771"/>
              </p:ext>
            </p:extLst>
          </p:nvPr>
        </p:nvGraphicFramePr>
        <p:xfrm>
          <a:off x="838200" y="1575582"/>
          <a:ext cx="10515600" cy="4601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1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191" y="407328"/>
            <a:ext cx="11025809" cy="1325563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5 </a:t>
            </a:r>
            <a:r>
              <a:rPr lang="it-IT" sz="3200" b="1" dirty="0"/>
              <a:t>Attraverso quali strumenti è stata comunicata la costituzione del team</a:t>
            </a:r>
            <a:r>
              <a:rPr lang="it-IT" sz="3200" dirty="0"/>
              <a:t>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7161" y="2740025"/>
            <a:ext cx="6617677" cy="1480283"/>
          </a:xfrm>
        </p:spPr>
        <p:txBody>
          <a:bodyPr>
            <a:normAutofit/>
          </a:bodyPr>
          <a:lstStyle/>
          <a:p>
            <a:endParaRPr lang="it-IT" sz="1200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14656"/>
              </p:ext>
            </p:extLst>
          </p:nvPr>
        </p:nvGraphicFramePr>
        <p:xfrm>
          <a:off x="2067791" y="2552874"/>
          <a:ext cx="8092205" cy="331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064">
                  <a:extLst>
                    <a:ext uri="{9D8B030D-6E8A-4147-A177-3AD203B41FA5}">
                      <a16:colId xmlns="" xmlns:a16="http://schemas.microsoft.com/office/drawing/2014/main" val="2349416505"/>
                    </a:ext>
                  </a:extLst>
                </a:gridCol>
                <a:gridCol w="2907141">
                  <a:extLst>
                    <a:ext uri="{9D8B030D-6E8A-4147-A177-3AD203B41FA5}">
                      <a16:colId xmlns="" xmlns:a16="http://schemas.microsoft.com/office/drawing/2014/main" val="2437965028"/>
                    </a:ext>
                  </a:extLst>
                </a:gridCol>
              </a:tblGrid>
              <a:tr h="251116">
                <a:tc>
                  <a:txBody>
                    <a:bodyPr/>
                    <a:lstStyle/>
                    <a:p>
                      <a:r>
                        <a:rPr lang="it-IT" dirty="0"/>
                        <a:t>STRUMENTI COMUNICAZIONE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9762315"/>
                  </a:ext>
                </a:extLst>
              </a:tr>
              <a:tr h="251116">
                <a:tc>
                  <a:txBody>
                    <a:bodyPr/>
                    <a:lstStyle/>
                    <a:p>
                      <a:r>
                        <a:rPr lang="it-IT" dirty="0"/>
                        <a:t>Collegio docenti+ Consiglio di Istituto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1426221"/>
                  </a:ext>
                </a:extLst>
              </a:tr>
              <a:tr h="251116">
                <a:tc>
                  <a:txBody>
                    <a:bodyPr/>
                    <a:lstStyle/>
                    <a:p>
                      <a:r>
                        <a:rPr lang="it-IT" dirty="0"/>
                        <a:t>Collegio docenti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7199543"/>
                  </a:ext>
                </a:extLst>
              </a:tr>
              <a:tr h="251116">
                <a:tc>
                  <a:txBody>
                    <a:bodyPr/>
                    <a:lstStyle/>
                    <a:p>
                      <a:r>
                        <a:rPr lang="it-IT" dirty="0"/>
                        <a:t>Circolare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7529785"/>
                  </a:ext>
                </a:extLst>
              </a:tr>
              <a:tr h="251116">
                <a:tc>
                  <a:txBody>
                    <a:bodyPr/>
                    <a:lstStyle/>
                    <a:p>
                      <a:r>
                        <a:rPr lang="it-IT" dirty="0"/>
                        <a:t>Comunicazione genitori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2865326"/>
                  </a:ext>
                </a:extLst>
              </a:tr>
              <a:tr h="2511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Inserimento nel Regolamento d'Istituto che verrà presentato nel prossimo Collegio Docenti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9463027"/>
                  </a:ext>
                </a:extLst>
              </a:tr>
              <a:tr h="318515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Pubblicazione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sito d'Istituto - PTOF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49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 ragazzi e ai rappresentanti di classe dei genitori nei consigli di classe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4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7390" y="365125"/>
            <a:ext cx="10794610" cy="1325563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6. </a:t>
            </a:r>
            <a:r>
              <a:rPr lang="it-IT" sz="3200" b="1" dirty="0"/>
              <a:t>Al team sono arrivate segnalazioni di casi di bullismo e/o cyberbullismo? </a:t>
            </a:r>
            <a:endParaRPr lang="it-IT" sz="24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93927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0" y="280987"/>
            <a:ext cx="1028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0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786</Words>
  <Application>Microsoft Office PowerPoint</Application>
  <PresentationFormat>Personalizzato</PresentationFormat>
  <Paragraphs>151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                   Osservatorio Scolastico Regionale permanente per il Veneto : coordinamento piano formazione regionale per la prevenzione e il contrasto del bullismo e cyberbullismo   Monitoraggio interventi formativi  TEAM bullismo 2018/2019    Filippo Sturaro – M.Francesca Guiso   </vt:lpstr>
      <vt:lpstr> L’attività di monitoraggio:  uno strumento per il miglioramento dell’efficacia e della sostenibilità della proposta formativa  </vt:lpstr>
      <vt:lpstr>La rilevazione: gli item</vt:lpstr>
      <vt:lpstr>1. l’Istituto ha costituito un team per il bullismo ? </vt:lpstr>
      <vt:lpstr>2. Se si è risposto NO: l'istituto prevede di costituirlo? </vt:lpstr>
      <vt:lpstr>Presentazione standard di PowerPoint</vt:lpstr>
      <vt:lpstr>4.E' stata comunicata la costituzione del team alla comunita‘ scolastica? </vt:lpstr>
      <vt:lpstr>5 Attraverso quali strumenti è stata comunicata la costituzione del team? </vt:lpstr>
      <vt:lpstr>6. Al team sono arrivate segnalazioni di casi di bullismo e/o cyberbullismo? </vt:lpstr>
      <vt:lpstr>7. Da parte di chi? </vt:lpstr>
      <vt:lpstr>8. Attraverso quale modalita'? </vt:lpstr>
      <vt:lpstr>9. Il team ha usufruito della formazione? </vt:lpstr>
      <vt:lpstr>10. La formazione è stata utile? </vt:lpstr>
      <vt:lpstr>11. Se si è risposto no al n. 10: per quale motivo?</vt:lpstr>
      <vt:lpstr> TRAIETTORIE PER UNA RINNOVATA GOVERNANCE SCOLASTICA  </vt:lpstr>
      <vt:lpstr>DIMENSIONI DELLA GOVERNANCE per una comunità scolastica “resiliente”</vt:lpstr>
      <vt:lpstr> LIVELLI DELLA GOVERNANCE per una comunità scolastica “resiliente” </vt:lpstr>
      <vt:lpstr>LA FORMAZIONE COME risposta di sistema</vt:lpstr>
      <vt:lpstr>LA FORMAZIONE COME risposta di sistema: </vt:lpstr>
      <vt:lpstr>LA FORMAZIONE COME risposta di sistema: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Casa</dc:creator>
  <cp:lastModifiedBy>Administrator</cp:lastModifiedBy>
  <cp:revision>126</cp:revision>
  <dcterms:created xsi:type="dcterms:W3CDTF">2019-05-17T15:11:19Z</dcterms:created>
  <dcterms:modified xsi:type="dcterms:W3CDTF">2019-06-04T06:18:45Z</dcterms:modified>
</cp:coreProperties>
</file>